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8" r:id="rId8"/>
    <p:sldId id="270" r:id="rId9"/>
    <p:sldId id="271" r:id="rId10"/>
    <p:sldId id="262" r:id="rId11"/>
    <p:sldId id="263" r:id="rId12"/>
    <p:sldId id="264" r:id="rId13"/>
    <p:sldId id="265" r:id="rId14"/>
    <p:sldId id="266" r:id="rId15"/>
    <p:sldId id="267" r:id="rId16"/>
    <p:sldId id="269" r:id="rId17"/>
    <p:sldId id="275" r:id="rId18"/>
    <p:sldId id="272" r:id="rId19"/>
    <p:sldId id="273" r:id="rId20"/>
    <p:sldId id="274" r:id="rId21"/>
    <p:sldId id="276" r:id="rId22"/>
    <p:sldId id="277" r:id="rId23"/>
    <p:sldId id="302" r:id="rId24"/>
    <p:sldId id="278" r:id="rId25"/>
    <p:sldId id="279" r:id="rId26"/>
    <p:sldId id="280" r:id="rId27"/>
    <p:sldId id="281" r:id="rId28"/>
    <p:sldId id="282" r:id="rId29"/>
    <p:sldId id="283" r:id="rId30"/>
    <p:sldId id="286" r:id="rId31"/>
    <p:sldId id="284" r:id="rId32"/>
    <p:sldId id="285" r:id="rId33"/>
    <p:sldId id="287" r:id="rId34"/>
    <p:sldId id="288" r:id="rId35"/>
    <p:sldId id="289" r:id="rId36"/>
    <p:sldId id="290" r:id="rId37"/>
    <p:sldId id="291" r:id="rId38"/>
    <p:sldId id="292" r:id="rId39"/>
    <p:sldId id="293" r:id="rId40"/>
    <p:sldId id="294" r:id="rId41"/>
    <p:sldId id="295" r:id="rId42"/>
    <p:sldId id="296" r:id="rId43"/>
    <p:sldId id="297" r:id="rId44"/>
    <p:sldId id="301" r:id="rId45"/>
    <p:sldId id="300" r:id="rId4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412" autoAdjust="0"/>
    <p:restoredTop sz="87389" autoAdjust="0"/>
  </p:normalViewPr>
  <p:slideViewPr>
    <p:cSldViewPr>
      <p:cViewPr>
        <p:scale>
          <a:sx n="66" d="100"/>
          <a:sy n="66" d="100"/>
        </p:scale>
        <p:origin x="-1506" y="-48"/>
      </p:cViewPr>
      <p:guideLst>
        <p:guide orient="horz" pos="2160"/>
        <p:guide pos="2880"/>
      </p:guideLst>
    </p:cSldViewPr>
  </p:slideViewPr>
  <p:outlineViewPr>
    <p:cViewPr>
      <p:scale>
        <a:sx n="33" d="100"/>
        <a:sy n="33" d="100"/>
      </p:scale>
      <p:origin x="0" y="4518"/>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B97D17B3-3CF8-4855-B7C4-F89BB7638456}" type="datetimeFigureOut">
              <a:rPr lang="ar-IQ" smtClean="0"/>
              <a:pPr/>
              <a:t>28/12/1436</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11" name="Slide Number Placeholder 10"/>
          <p:cNvSpPr>
            <a:spLocks noGrp="1"/>
          </p:cNvSpPr>
          <p:nvPr>
            <p:ph type="sldNum" sz="quarter" idx="12"/>
          </p:nvPr>
        </p:nvSpPr>
        <p:spPr/>
        <p:txBody>
          <a:bodyPr/>
          <a:lstStyle>
            <a:extLst/>
          </a:lstStyle>
          <a:p>
            <a:fld id="{12F2A83C-0C1E-41A0-8F0D-D4886A612E80}"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97D17B3-3CF8-4855-B7C4-F89BB7638456}" type="datetimeFigureOut">
              <a:rPr lang="ar-IQ" smtClean="0"/>
              <a:pPr/>
              <a:t>28/12/1436</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12F2A83C-0C1E-41A0-8F0D-D4886A612E80}"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97D17B3-3CF8-4855-B7C4-F89BB7638456}" type="datetimeFigureOut">
              <a:rPr lang="ar-IQ" smtClean="0"/>
              <a:pPr/>
              <a:t>28/12/1436</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12F2A83C-0C1E-41A0-8F0D-D4886A612E80}"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97D17B3-3CF8-4855-B7C4-F89BB7638456}" type="datetimeFigureOut">
              <a:rPr lang="ar-IQ" smtClean="0"/>
              <a:pPr/>
              <a:t>28/12/1436</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12F2A83C-0C1E-41A0-8F0D-D4886A612E80}"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97D17B3-3CF8-4855-B7C4-F89BB7638456}" type="datetimeFigureOut">
              <a:rPr lang="ar-IQ" smtClean="0"/>
              <a:pPr/>
              <a:t>28/12/1436</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12F2A83C-0C1E-41A0-8F0D-D4886A612E80}"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97D17B3-3CF8-4855-B7C4-F89BB7638456}" type="datetimeFigureOut">
              <a:rPr lang="ar-IQ" smtClean="0"/>
              <a:pPr/>
              <a:t>28/12/1436</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12F2A83C-0C1E-41A0-8F0D-D4886A612E80}"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97D17B3-3CF8-4855-B7C4-F89BB7638456}" type="datetimeFigureOut">
              <a:rPr lang="ar-IQ" smtClean="0"/>
              <a:pPr/>
              <a:t>28/12/1436</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12F2A83C-0C1E-41A0-8F0D-D4886A612E80}"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97D17B3-3CF8-4855-B7C4-F89BB7638456}" type="datetimeFigureOut">
              <a:rPr lang="ar-IQ" smtClean="0"/>
              <a:pPr/>
              <a:t>28/12/1436</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12F2A83C-0C1E-41A0-8F0D-D4886A612E80}"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B97D17B3-3CF8-4855-B7C4-F89BB7638456}" type="datetimeFigureOut">
              <a:rPr lang="ar-IQ" smtClean="0"/>
              <a:pPr/>
              <a:t>28/12/1436</a:t>
            </a:fld>
            <a:endParaRPr lang="ar-IQ"/>
          </a:p>
        </p:txBody>
      </p:sp>
      <p:sp>
        <p:nvSpPr>
          <p:cNvPr id="3" name="Footer Placeholder 2"/>
          <p:cNvSpPr>
            <a:spLocks noGrp="1"/>
          </p:cNvSpPr>
          <p:nvPr>
            <p:ph type="ftr" sz="quarter" idx="11"/>
          </p:nvPr>
        </p:nvSpPr>
        <p:spPr/>
        <p:txBody>
          <a:bodyPr/>
          <a:lstStyle>
            <a:extLst/>
          </a:lstStyle>
          <a:p>
            <a:endParaRPr lang="ar-IQ"/>
          </a:p>
        </p:txBody>
      </p:sp>
      <p:sp>
        <p:nvSpPr>
          <p:cNvPr id="4" name="Slide Number Placeholder 3"/>
          <p:cNvSpPr>
            <a:spLocks noGrp="1"/>
          </p:cNvSpPr>
          <p:nvPr>
            <p:ph type="sldNum" sz="quarter" idx="12"/>
          </p:nvPr>
        </p:nvSpPr>
        <p:spPr/>
        <p:txBody>
          <a:bodyPr/>
          <a:lstStyle>
            <a:extLst/>
          </a:lstStyle>
          <a:p>
            <a:fld id="{12F2A83C-0C1E-41A0-8F0D-D4886A612E80}"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97D17B3-3CF8-4855-B7C4-F89BB7638456}" type="datetimeFigureOut">
              <a:rPr lang="ar-IQ" smtClean="0"/>
              <a:pPr/>
              <a:t>28/12/1436</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12F2A83C-0C1E-41A0-8F0D-D4886A612E80}" type="slidenum">
              <a:rPr lang="ar-IQ" smtClean="0"/>
              <a:pPr/>
              <a:t>‹#›</a:t>
            </a:fld>
            <a:endParaRPr lang="ar-IQ"/>
          </a:p>
        </p:txBody>
      </p:sp>
    </p:spTree>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97D17B3-3CF8-4855-B7C4-F89BB7638456}" type="datetimeFigureOut">
              <a:rPr lang="ar-IQ" smtClean="0"/>
              <a:pPr/>
              <a:t>28/12/1436</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12F2A83C-0C1E-41A0-8F0D-D4886A612E80}" type="slidenum">
              <a:rPr lang="ar-IQ" smtClean="0"/>
              <a:pPr/>
              <a:t>‹#›</a:t>
            </a:fld>
            <a:endParaRPr lang="ar-IQ"/>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dirty="0" smtClean="0"/>
              <a:t>Click icon to add picture</a:t>
            </a:r>
            <a:endParaRPr kumimoji="0" lang="en-US" dirty="0"/>
          </a:p>
        </p:txBody>
      </p:sp>
    </p:spTree>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97D17B3-3CF8-4855-B7C4-F89BB7638456}" type="datetimeFigureOut">
              <a:rPr lang="ar-IQ" smtClean="0"/>
              <a:pPr/>
              <a:t>28/12/1436</a:t>
            </a:fld>
            <a:endParaRPr lang="ar-IQ"/>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ar-IQ"/>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2F2A83C-0C1E-41A0-8F0D-D4886A612E80}"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en.wikipedia.org/wiki/Context_(language_us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grammar.about.com/od/tz/g/utteranceterm.htm"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en.wikipedia.org/wiki/Etiquette" TargetMode="External"/><Relationship Id="rId2" Type="http://schemas.openxmlformats.org/officeDocument/2006/relationships/hyperlink" Target="http://en.wikipedia.org/wiki/Manners"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5400" b="1" dirty="0" smtClean="0">
                <a:solidFill>
                  <a:srgbClr val="C00000"/>
                </a:solidFill>
              </a:rPr>
              <a:t>Pragmatics</a:t>
            </a:r>
            <a:endParaRPr lang="ar-IQ" sz="5400" b="1" dirty="0">
              <a:solidFill>
                <a:srgbClr val="C00000"/>
              </a:solidFill>
            </a:endParaRPr>
          </a:p>
        </p:txBody>
      </p:sp>
    </p:spTree>
    <p:extLst>
      <p:ext uri="{BB962C8B-B14F-4D97-AF65-F5344CB8AC3E}">
        <p14:creationId xmlns:p14="http://schemas.microsoft.com/office/powerpoint/2010/main" xmlns="" val="1560641790"/>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276872"/>
            <a:ext cx="8183880" cy="1051560"/>
          </a:xfrm>
        </p:spPr>
        <p:txBody>
          <a:bodyPr>
            <a:normAutofit/>
          </a:bodyPr>
          <a:lstStyle/>
          <a:p>
            <a:pPr algn="ctr"/>
            <a:r>
              <a:rPr lang="en-US" sz="4000" dirty="0" smtClean="0">
                <a:solidFill>
                  <a:schemeClr val="tx1"/>
                </a:solidFill>
              </a:rPr>
              <a:t>Context</a:t>
            </a:r>
            <a:endParaRPr lang="ar-IQ" sz="4000" dirty="0">
              <a:solidFill>
                <a:schemeClr val="tx1"/>
              </a:solidFill>
            </a:endParaRPr>
          </a:p>
        </p:txBody>
      </p:sp>
    </p:spTree>
    <p:extLst>
      <p:ext uri="{BB962C8B-B14F-4D97-AF65-F5344CB8AC3E}">
        <p14:creationId xmlns:p14="http://schemas.microsoft.com/office/powerpoint/2010/main" xmlns="" val="3518603445"/>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183880" cy="5472608"/>
          </a:xfrm>
        </p:spPr>
        <p:txBody>
          <a:bodyPr>
            <a:normAutofit fontScale="90000"/>
          </a:bodyPr>
          <a:lstStyle/>
          <a:p>
            <a:pPr algn="ctr">
              <a:lnSpc>
                <a:spcPct val="150000"/>
              </a:lnSpc>
            </a:pPr>
            <a:r>
              <a:rPr lang="en-US" dirty="0" smtClean="0"/>
              <a:t>Linguistic context ( co-text):</a:t>
            </a:r>
            <a:br>
              <a:rPr lang="en-US" dirty="0" smtClean="0"/>
            </a:br>
            <a:r>
              <a:rPr lang="en-US" dirty="0" smtClean="0"/>
              <a:t> </a:t>
            </a:r>
            <a:r>
              <a:rPr lang="en-US" dirty="0" smtClean="0">
                <a:solidFill>
                  <a:schemeClr val="tx1"/>
                </a:solidFill>
              </a:rPr>
              <a:t/>
            </a:r>
            <a:br>
              <a:rPr lang="en-US" dirty="0" smtClean="0">
                <a:solidFill>
                  <a:schemeClr val="tx1"/>
                </a:solidFill>
              </a:rPr>
            </a:br>
            <a:r>
              <a:rPr lang="en-US" dirty="0" smtClean="0">
                <a:solidFill>
                  <a:schemeClr val="tx1"/>
                </a:solidFill>
              </a:rPr>
              <a:t>The set of other words used in the same phrase or sentence. The surrounding co-text has strong effect on what we think the word probably means .</a:t>
            </a:r>
            <a:endParaRPr lang="ar-IQ" dirty="0">
              <a:solidFill>
                <a:schemeClr val="tx1"/>
              </a:solidFill>
            </a:endParaRPr>
          </a:p>
        </p:txBody>
      </p:sp>
    </p:spTree>
    <p:extLst>
      <p:ext uri="{BB962C8B-B14F-4D97-AF65-F5344CB8AC3E}">
        <p14:creationId xmlns:p14="http://schemas.microsoft.com/office/powerpoint/2010/main" xmlns="" val="3485332330"/>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183880" cy="4536504"/>
          </a:xfrm>
        </p:spPr>
        <p:txBody>
          <a:bodyPr>
            <a:normAutofit fontScale="90000"/>
          </a:bodyPr>
          <a:lstStyle/>
          <a:p>
            <a:pPr>
              <a:lnSpc>
                <a:spcPct val="150000"/>
              </a:lnSpc>
            </a:pPr>
            <a:r>
              <a:rPr lang="en-US" b="0" dirty="0" smtClean="0">
                <a:solidFill>
                  <a:schemeClr val="tx1"/>
                </a:solidFill>
              </a:rPr>
              <a:t/>
            </a:r>
            <a:br>
              <a:rPr lang="en-US" b="0" dirty="0" smtClean="0">
                <a:solidFill>
                  <a:schemeClr val="tx1"/>
                </a:solidFill>
              </a:rPr>
            </a:br>
            <a:r>
              <a:rPr lang="en-US" b="0" dirty="0" smtClean="0">
                <a:solidFill>
                  <a:schemeClr val="tx1"/>
                </a:solidFill>
              </a:rPr>
              <a:t/>
            </a:r>
            <a:br>
              <a:rPr lang="en-US" b="0" dirty="0" smtClean="0">
                <a:solidFill>
                  <a:schemeClr val="tx1"/>
                </a:solidFill>
              </a:rPr>
            </a:br>
            <a:r>
              <a:rPr lang="en-US" b="0" dirty="0">
                <a:solidFill>
                  <a:schemeClr val="tx1"/>
                </a:solidFill>
              </a:rPr>
              <a:t/>
            </a:r>
            <a:br>
              <a:rPr lang="en-US" b="0" dirty="0">
                <a:solidFill>
                  <a:schemeClr val="tx1"/>
                </a:solidFill>
              </a:rPr>
            </a:br>
            <a:r>
              <a:rPr lang="en-US" b="0" dirty="0" smtClean="0">
                <a:solidFill>
                  <a:schemeClr val="tx1"/>
                </a:solidFill>
              </a:rPr>
              <a:t/>
            </a:r>
            <a:br>
              <a:rPr lang="en-US" b="0" dirty="0" smtClean="0">
                <a:solidFill>
                  <a:schemeClr val="tx1"/>
                </a:solidFill>
              </a:rPr>
            </a:br>
            <a:r>
              <a:rPr lang="en-US" b="0" dirty="0">
                <a:solidFill>
                  <a:schemeClr val="tx1"/>
                </a:solidFill>
              </a:rPr>
              <a:t/>
            </a:r>
            <a:br>
              <a:rPr lang="en-US" b="0" dirty="0">
                <a:solidFill>
                  <a:schemeClr val="tx1"/>
                </a:solidFill>
              </a:rPr>
            </a:br>
            <a:r>
              <a:rPr lang="en-US" b="0" dirty="0" smtClean="0">
                <a:solidFill>
                  <a:schemeClr val="tx1"/>
                </a:solidFill>
              </a:rPr>
              <a:t/>
            </a:r>
            <a:br>
              <a:rPr lang="en-US" b="0" dirty="0" smtClean="0">
                <a:solidFill>
                  <a:schemeClr val="tx1"/>
                </a:solidFill>
              </a:rPr>
            </a:br>
            <a:r>
              <a:rPr lang="en-US" b="0" dirty="0">
                <a:solidFill>
                  <a:schemeClr val="tx1"/>
                </a:solidFill>
              </a:rPr>
              <a:t/>
            </a:r>
            <a:br>
              <a:rPr lang="en-US" b="0" dirty="0">
                <a:solidFill>
                  <a:schemeClr val="tx1"/>
                </a:solidFill>
              </a:rPr>
            </a:br>
            <a:r>
              <a:rPr lang="en-US" b="0" dirty="0" smtClean="0">
                <a:solidFill>
                  <a:schemeClr val="tx1"/>
                </a:solidFill>
              </a:rPr>
              <a:t/>
            </a:r>
            <a:br>
              <a:rPr lang="en-US" b="0" dirty="0" smtClean="0">
                <a:solidFill>
                  <a:schemeClr val="tx1"/>
                </a:solidFill>
              </a:rPr>
            </a:br>
            <a:r>
              <a:rPr lang="en-US" b="0" dirty="0" smtClean="0">
                <a:solidFill>
                  <a:schemeClr val="tx1"/>
                </a:solidFill>
              </a:rPr>
              <a:t>The word “ bank “</a:t>
            </a:r>
            <a:br>
              <a:rPr lang="en-US" b="0" dirty="0" smtClean="0">
                <a:solidFill>
                  <a:schemeClr val="tx1"/>
                </a:solidFill>
              </a:rPr>
            </a:br>
            <a:r>
              <a:rPr lang="en-US" b="0" dirty="0">
                <a:solidFill>
                  <a:srgbClr val="7030A0"/>
                </a:solidFill>
              </a:rPr>
              <a:t/>
            </a:r>
            <a:br>
              <a:rPr lang="en-US" b="0" dirty="0">
                <a:solidFill>
                  <a:srgbClr val="7030A0"/>
                </a:solidFill>
              </a:rPr>
            </a:br>
            <a:r>
              <a:rPr lang="en-US" b="0" dirty="0" smtClean="0">
                <a:solidFill>
                  <a:srgbClr val="7030A0"/>
                </a:solidFill>
              </a:rPr>
              <a:t>- The river bank was soapy and steep.</a:t>
            </a:r>
            <a:br>
              <a:rPr lang="en-US" b="0" dirty="0" smtClean="0">
                <a:solidFill>
                  <a:srgbClr val="7030A0"/>
                </a:solidFill>
              </a:rPr>
            </a:br>
            <a:r>
              <a:rPr lang="en-US" b="0" dirty="0" smtClean="0">
                <a:solidFill>
                  <a:srgbClr val="7030A0"/>
                </a:solidFill>
              </a:rPr>
              <a:t>- She has to go to the bank to         </a:t>
            </a:r>
            <a:r>
              <a:rPr lang="ar-IQ" b="0" dirty="0" smtClean="0">
                <a:solidFill>
                  <a:srgbClr val="7030A0"/>
                </a:solidFill>
              </a:rPr>
              <a:t>     </a:t>
            </a:r>
            <a:r>
              <a:rPr lang="en-US" b="0" dirty="0" smtClean="0">
                <a:solidFill>
                  <a:srgbClr val="7030A0"/>
                </a:solidFill>
              </a:rPr>
              <a:t>  withdraw some cash.</a:t>
            </a:r>
            <a:endParaRPr lang="ar-IQ" b="0" dirty="0">
              <a:solidFill>
                <a:srgbClr val="7030A0"/>
              </a:solidFill>
            </a:endParaRPr>
          </a:p>
        </p:txBody>
      </p:sp>
    </p:spTree>
    <p:extLst>
      <p:ext uri="{BB962C8B-B14F-4D97-AF65-F5344CB8AC3E}">
        <p14:creationId xmlns:p14="http://schemas.microsoft.com/office/powerpoint/2010/main" xmlns="" val="3442018544"/>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183880" cy="4824536"/>
          </a:xfrm>
        </p:spPr>
        <p:txBody>
          <a:bodyPr>
            <a:normAutofit fontScale="90000"/>
          </a:bodyPr>
          <a:lstStyle/>
          <a:p>
            <a:pPr algn="ctr">
              <a:lnSpc>
                <a:spcPct val="150000"/>
              </a:lnSpc>
            </a:pPr>
            <a:r>
              <a:rPr lang="en-US" dirty="0" smtClean="0"/>
              <a:t>Physical context</a:t>
            </a:r>
            <a:br>
              <a:rPr lang="en-US" dirty="0" smtClean="0"/>
            </a:br>
            <a:r>
              <a:rPr lang="en-US" dirty="0"/>
              <a:t/>
            </a:r>
            <a:br>
              <a:rPr lang="en-US" dirty="0"/>
            </a:br>
            <a:r>
              <a:rPr lang="en-US" dirty="0" smtClean="0">
                <a:solidFill>
                  <a:schemeClr val="tx1"/>
                </a:solidFill>
              </a:rPr>
              <a:t>The physical location influences our interpretation (the time and place in which we encounter linguistic expressions ).   </a:t>
            </a:r>
            <a:endParaRPr lang="ar-IQ" dirty="0">
              <a:solidFill>
                <a:schemeClr val="tx1"/>
              </a:solidFill>
            </a:endParaRPr>
          </a:p>
        </p:txBody>
      </p:sp>
    </p:spTree>
    <p:extLst>
      <p:ext uri="{BB962C8B-B14F-4D97-AF65-F5344CB8AC3E}">
        <p14:creationId xmlns:p14="http://schemas.microsoft.com/office/powerpoint/2010/main" xmlns="" val="4235348232"/>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76672"/>
            <a:ext cx="8183880" cy="5688632"/>
          </a:xfrm>
        </p:spPr>
        <p:txBody>
          <a:bodyPr/>
          <a:lstStyle/>
          <a:p>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23528" y="332656"/>
            <a:ext cx="8568952" cy="6381327"/>
          </a:xfrm>
          <a:prstGeom prst="rect">
            <a:avLst/>
          </a:prstGeom>
        </p:spPr>
      </p:pic>
    </p:spTree>
    <p:extLst>
      <p:ext uri="{BB962C8B-B14F-4D97-AF65-F5344CB8AC3E}">
        <p14:creationId xmlns:p14="http://schemas.microsoft.com/office/powerpoint/2010/main" xmlns="" val="35411534"/>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836712"/>
            <a:ext cx="6996256" cy="4896544"/>
          </a:xfrm>
        </p:spPr>
        <p:txBody>
          <a:bodyPr>
            <a:normAutofit/>
          </a:bodyPr>
          <a:lstStyle/>
          <a:p>
            <a:endParaRPr lang="ar-IQ" dirty="0"/>
          </a:p>
        </p:txBody>
      </p:sp>
      <p:pic>
        <p:nvPicPr>
          <p:cNvPr id="5" name="Picture 4"/>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39552" y="548680"/>
            <a:ext cx="8136904" cy="5760640"/>
          </a:xfrm>
          <a:prstGeom prst="rect">
            <a:avLst/>
          </a:prstGeom>
        </p:spPr>
      </p:pic>
      <p:sp>
        <p:nvSpPr>
          <p:cNvPr id="6" name="TextBox 5"/>
          <p:cNvSpPr txBox="1"/>
          <p:nvPr/>
        </p:nvSpPr>
        <p:spPr>
          <a:xfrm>
            <a:off x="3923928" y="4811198"/>
            <a:ext cx="4426213" cy="584775"/>
          </a:xfrm>
          <a:prstGeom prst="rect">
            <a:avLst/>
          </a:prstGeom>
          <a:noFill/>
        </p:spPr>
        <p:txBody>
          <a:bodyPr wrap="none" rtlCol="1">
            <a:spAutoFit/>
          </a:bodyPr>
          <a:lstStyle/>
          <a:p>
            <a:r>
              <a:rPr lang="en-US" sz="3200" b="1" dirty="0" smtClean="0"/>
              <a:t>That bank is rocky</a:t>
            </a:r>
            <a:endParaRPr lang="ar-IQ" sz="3200" b="1" dirty="0"/>
          </a:p>
        </p:txBody>
      </p:sp>
    </p:spTree>
    <p:extLst>
      <p:ext uri="{BB962C8B-B14F-4D97-AF65-F5344CB8AC3E}">
        <p14:creationId xmlns:p14="http://schemas.microsoft.com/office/powerpoint/2010/main" xmlns="" val="3349146813"/>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502920" y="692696"/>
            <a:ext cx="8183880" cy="2592288"/>
          </a:xfrm>
        </p:spPr>
        <p:txBody>
          <a:bodyPr>
            <a:normAutofit/>
          </a:bodyPr>
          <a:lstStyle/>
          <a:p>
            <a:pPr algn="ctr"/>
            <a:r>
              <a:rPr lang="en-US" sz="4000" dirty="0" err="1" smtClean="0"/>
              <a:t>Deixis</a:t>
            </a:r>
            <a:endParaRPr lang="ar-IQ" sz="4000" dirty="0"/>
          </a:p>
        </p:txBody>
      </p:sp>
    </p:spTree>
    <p:extLst>
      <p:ext uri="{BB962C8B-B14F-4D97-AF65-F5344CB8AC3E}">
        <p14:creationId xmlns:p14="http://schemas.microsoft.com/office/powerpoint/2010/main" xmlns="" val="491909076"/>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76672"/>
            <a:ext cx="8183880" cy="5558368"/>
          </a:xfrm>
        </p:spPr>
        <p:txBody>
          <a:bodyPr>
            <a:normAutofit fontScale="90000"/>
          </a:bodyPr>
          <a:lstStyle/>
          <a:p>
            <a:pPr algn="ctr">
              <a:lnSpc>
                <a:spcPct val="150000"/>
              </a:lnSpc>
            </a:pPr>
            <a:r>
              <a:rPr lang="en-US" b="0" dirty="0" smtClean="0">
                <a:solidFill>
                  <a:schemeClr val="tx1"/>
                </a:solidFill>
                <a:effectLst/>
              </a:rPr>
              <a:t>refers to words and phrases that cannot be fully understood without additional </a:t>
            </a:r>
            <a:r>
              <a:rPr lang="en-US" b="0" dirty="0" smtClean="0">
                <a:solidFill>
                  <a:schemeClr val="tx1"/>
                </a:solidFill>
                <a:effectLst/>
                <a:hlinkClick r:id="rId2" tooltip="Context (language use)"/>
              </a:rPr>
              <a:t>contextual information</a:t>
            </a:r>
            <a:r>
              <a:rPr lang="en-US" b="0" dirty="0" smtClean="0">
                <a:solidFill>
                  <a:schemeClr val="tx1"/>
                </a:solidFill>
                <a:effectLst/>
              </a:rPr>
              <a:t>. Words are deictic if their semantic meaning is fixed but their denotational meaning varies depending on time </a:t>
            </a:r>
            <a:r>
              <a:rPr lang="ar-IQ" b="0" dirty="0" smtClean="0">
                <a:solidFill>
                  <a:schemeClr val="tx1"/>
                </a:solidFill>
                <a:effectLst/>
              </a:rPr>
              <a:t> </a:t>
            </a:r>
            <a:r>
              <a:rPr lang="en-US" b="0" dirty="0" smtClean="0">
                <a:solidFill>
                  <a:schemeClr val="tx1"/>
                </a:solidFill>
                <a:effectLst/>
              </a:rPr>
              <a:t>and/or place.</a:t>
            </a:r>
            <a:endParaRPr lang="ar-IQ" dirty="0">
              <a:solidFill>
                <a:schemeClr val="tx1"/>
              </a:solidFill>
            </a:endParaRPr>
          </a:p>
        </p:txBody>
      </p:sp>
    </p:spTree>
    <p:extLst>
      <p:ext uri="{BB962C8B-B14F-4D97-AF65-F5344CB8AC3E}">
        <p14:creationId xmlns:p14="http://schemas.microsoft.com/office/powerpoint/2010/main" xmlns="" val="2742592833"/>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8680"/>
            <a:ext cx="8183880" cy="4536504"/>
          </a:xfrm>
        </p:spPr>
        <p:txBody>
          <a:bodyPr/>
          <a:lstStyle/>
          <a:p>
            <a:pPr algn="ctr">
              <a:lnSpc>
                <a:spcPct val="150000"/>
              </a:lnSpc>
            </a:pPr>
            <a:r>
              <a:rPr lang="en-US" b="0" dirty="0" smtClean="0">
                <a:solidFill>
                  <a:schemeClr val="tx1"/>
                </a:solidFill>
                <a:effectLst/>
              </a:rPr>
              <a:t>Some very common words in our language that can’t be interpreted if we don’t know the physical context of the speaker  </a:t>
            </a:r>
            <a:endParaRPr lang="ar-IQ" b="0" dirty="0">
              <a:solidFill>
                <a:schemeClr val="tx1"/>
              </a:solidFill>
              <a:effectLst/>
            </a:endParaRPr>
          </a:p>
        </p:txBody>
      </p:sp>
    </p:spTree>
    <p:extLst>
      <p:ext uri="{BB962C8B-B14F-4D97-AF65-F5344CB8AC3E}">
        <p14:creationId xmlns:p14="http://schemas.microsoft.com/office/powerpoint/2010/main" xmlns="" val="1864820781"/>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04664"/>
            <a:ext cx="8183880" cy="5472608"/>
          </a:xfrm>
        </p:spPr>
        <p:txBody>
          <a:bodyPr>
            <a:normAutofit fontScale="90000"/>
          </a:bodyPr>
          <a:lstStyle/>
          <a:p>
            <a:pPr>
              <a:lnSpc>
                <a:spcPct val="150000"/>
              </a:lnSpc>
            </a:pPr>
            <a:r>
              <a:rPr lang="en-US" sz="4000" b="0" dirty="0" err="1" smtClean="0">
                <a:solidFill>
                  <a:srgbClr val="C00000"/>
                </a:solidFill>
              </a:rPr>
              <a:t>Deixis</a:t>
            </a:r>
            <a:r>
              <a:rPr lang="en-US" sz="4000" b="0" dirty="0" smtClean="0">
                <a:solidFill>
                  <a:srgbClr val="C00000"/>
                </a:solidFill>
              </a:rPr>
              <a:t> expressions can be :</a:t>
            </a:r>
            <a:br>
              <a:rPr lang="en-US" sz="4000" b="0" dirty="0" smtClean="0">
                <a:solidFill>
                  <a:srgbClr val="C00000"/>
                </a:solidFill>
              </a:rPr>
            </a:br>
            <a:r>
              <a:rPr lang="en-US" b="0" dirty="0" smtClean="0">
                <a:solidFill>
                  <a:schemeClr val="tx1"/>
                </a:solidFill>
                <a:effectLst/>
              </a:rPr>
              <a:t>1. person </a:t>
            </a:r>
            <a:r>
              <a:rPr lang="en-US" b="0" dirty="0" err="1" smtClean="0">
                <a:solidFill>
                  <a:schemeClr val="tx1"/>
                </a:solidFill>
                <a:effectLst/>
              </a:rPr>
              <a:t>deixis</a:t>
            </a:r>
            <a:r>
              <a:rPr lang="en-US" b="0" dirty="0" smtClean="0">
                <a:solidFill>
                  <a:schemeClr val="tx1"/>
                </a:solidFill>
                <a:effectLst/>
              </a:rPr>
              <a:t>  </a:t>
            </a:r>
            <a:br>
              <a:rPr lang="en-US" b="0" dirty="0" smtClean="0">
                <a:solidFill>
                  <a:schemeClr val="tx1"/>
                </a:solidFill>
                <a:effectLst/>
              </a:rPr>
            </a:br>
            <a:r>
              <a:rPr lang="en-US" b="0" dirty="0" smtClean="0">
                <a:solidFill>
                  <a:schemeClr val="tx1"/>
                </a:solidFill>
                <a:effectLst/>
              </a:rPr>
              <a:t>       </a:t>
            </a:r>
            <a:r>
              <a:rPr lang="en-US" b="0" dirty="0" smtClean="0">
                <a:solidFill>
                  <a:srgbClr val="7030A0"/>
                </a:solidFill>
                <a:effectLst/>
              </a:rPr>
              <a:t>she,</a:t>
            </a:r>
            <a:r>
              <a:rPr lang="en-US" b="0" dirty="0" smtClean="0">
                <a:solidFill>
                  <a:schemeClr val="tx1"/>
                </a:solidFill>
                <a:effectLst/>
              </a:rPr>
              <a:t> </a:t>
            </a:r>
            <a:r>
              <a:rPr lang="en-US" sz="3100" b="0" dirty="0" smtClean="0">
                <a:solidFill>
                  <a:srgbClr val="7030A0"/>
                </a:solidFill>
                <a:effectLst/>
              </a:rPr>
              <a:t>him , them , those , ..    </a:t>
            </a:r>
            <a:r>
              <a:rPr lang="en-US" b="0" dirty="0" smtClean="0">
                <a:solidFill>
                  <a:schemeClr val="tx1"/>
                </a:solidFill>
                <a:effectLst/>
              </a:rPr>
              <a:t/>
            </a:r>
            <a:br>
              <a:rPr lang="en-US" b="0" dirty="0" smtClean="0">
                <a:solidFill>
                  <a:schemeClr val="tx1"/>
                </a:solidFill>
                <a:effectLst/>
              </a:rPr>
            </a:br>
            <a:r>
              <a:rPr lang="en-US" b="0" dirty="0" smtClean="0">
                <a:solidFill>
                  <a:schemeClr val="tx1"/>
                </a:solidFill>
                <a:effectLst/>
              </a:rPr>
              <a:t>2. spatial </a:t>
            </a:r>
            <a:r>
              <a:rPr lang="en-US" b="0" dirty="0" err="1" smtClean="0">
                <a:solidFill>
                  <a:schemeClr val="tx1"/>
                </a:solidFill>
                <a:effectLst/>
              </a:rPr>
              <a:t>deixis</a:t>
            </a:r>
            <a:r>
              <a:rPr lang="en-US" b="0" dirty="0" smtClean="0">
                <a:solidFill>
                  <a:schemeClr val="tx1"/>
                </a:solidFill>
                <a:effectLst/>
              </a:rPr>
              <a:t> </a:t>
            </a:r>
            <a:br>
              <a:rPr lang="en-US" b="0" dirty="0" smtClean="0">
                <a:solidFill>
                  <a:schemeClr val="tx1"/>
                </a:solidFill>
                <a:effectLst/>
              </a:rPr>
            </a:br>
            <a:r>
              <a:rPr lang="en-US" b="0" dirty="0" smtClean="0">
                <a:solidFill>
                  <a:srgbClr val="7030A0"/>
                </a:solidFill>
                <a:effectLst/>
              </a:rPr>
              <a:t>      </a:t>
            </a:r>
            <a:r>
              <a:rPr lang="en-US" sz="3100" b="0" dirty="0" smtClean="0">
                <a:solidFill>
                  <a:srgbClr val="7030A0"/>
                </a:solidFill>
                <a:effectLst/>
              </a:rPr>
              <a:t>here , there , near that , ..</a:t>
            </a:r>
            <a:r>
              <a:rPr lang="en-US" b="0" dirty="0" smtClean="0">
                <a:solidFill>
                  <a:schemeClr val="tx1"/>
                </a:solidFill>
                <a:effectLst/>
              </a:rPr>
              <a:t/>
            </a:r>
            <a:br>
              <a:rPr lang="en-US" b="0" dirty="0" smtClean="0">
                <a:solidFill>
                  <a:schemeClr val="tx1"/>
                </a:solidFill>
                <a:effectLst/>
              </a:rPr>
            </a:br>
            <a:r>
              <a:rPr lang="en-US" b="0" dirty="0" smtClean="0">
                <a:solidFill>
                  <a:schemeClr val="tx1"/>
                </a:solidFill>
                <a:effectLst/>
              </a:rPr>
              <a:t>3. temporal </a:t>
            </a:r>
            <a:r>
              <a:rPr lang="en-US" b="0" dirty="0" err="1" smtClean="0">
                <a:solidFill>
                  <a:schemeClr val="tx1"/>
                </a:solidFill>
                <a:effectLst/>
              </a:rPr>
              <a:t>deixis</a:t>
            </a:r>
            <a:r>
              <a:rPr lang="en-US" b="0" dirty="0" smtClean="0">
                <a:solidFill>
                  <a:schemeClr val="tx1"/>
                </a:solidFill>
                <a:effectLst/>
              </a:rPr>
              <a:t/>
            </a:r>
            <a:br>
              <a:rPr lang="en-US" b="0" dirty="0" smtClean="0">
                <a:solidFill>
                  <a:schemeClr val="tx1"/>
                </a:solidFill>
                <a:effectLst/>
              </a:rPr>
            </a:br>
            <a:r>
              <a:rPr lang="en-US" b="0" dirty="0" smtClean="0">
                <a:solidFill>
                  <a:schemeClr val="tx1"/>
                </a:solidFill>
                <a:effectLst/>
              </a:rPr>
              <a:t>     </a:t>
            </a:r>
            <a:r>
              <a:rPr lang="en-US" sz="3100" b="0" dirty="0" smtClean="0">
                <a:solidFill>
                  <a:srgbClr val="7030A0"/>
                </a:solidFill>
                <a:effectLst/>
              </a:rPr>
              <a:t>now , then , last week , ..</a:t>
            </a:r>
            <a:endParaRPr lang="ar-IQ" sz="3100" b="0" dirty="0">
              <a:solidFill>
                <a:srgbClr val="7030A0"/>
              </a:solidFill>
              <a:effectLst/>
            </a:endParaRPr>
          </a:p>
        </p:txBody>
      </p:sp>
    </p:spTree>
    <p:extLst>
      <p:ext uri="{BB962C8B-B14F-4D97-AF65-F5344CB8AC3E}">
        <p14:creationId xmlns:p14="http://schemas.microsoft.com/office/powerpoint/2010/main" xmlns="" val="257172605"/>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052736"/>
            <a:ext cx="8183880" cy="2520280"/>
          </a:xfrm>
        </p:spPr>
        <p:txBody>
          <a:bodyPr>
            <a:normAutofit fontScale="90000"/>
          </a:bodyPr>
          <a:lstStyle/>
          <a:p>
            <a:pPr algn="ctr">
              <a:lnSpc>
                <a:spcPct val="150000"/>
              </a:lnSpc>
            </a:pPr>
            <a:r>
              <a:rPr lang="en-US" b="0" dirty="0" smtClean="0">
                <a:solidFill>
                  <a:schemeClr val="tx1"/>
                </a:solidFill>
              </a:rPr>
              <a:t>Pragmatics may mean … </a:t>
            </a:r>
            <a:br>
              <a:rPr lang="en-US" b="0" dirty="0" smtClean="0">
                <a:solidFill>
                  <a:schemeClr val="tx1"/>
                </a:solidFill>
              </a:rPr>
            </a:br>
            <a:r>
              <a:rPr lang="en-US" b="0" dirty="0" smtClean="0">
                <a:solidFill>
                  <a:srgbClr val="002060"/>
                </a:solidFill>
              </a:rPr>
              <a:t/>
            </a:r>
            <a:br>
              <a:rPr lang="en-US" b="0" dirty="0" smtClean="0">
                <a:solidFill>
                  <a:srgbClr val="002060"/>
                </a:solidFill>
              </a:rPr>
            </a:br>
            <a:r>
              <a:rPr lang="en-US" b="0" dirty="0" smtClean="0">
                <a:solidFill>
                  <a:srgbClr val="002060"/>
                </a:solidFill>
              </a:rPr>
              <a:t>“ The study of the speaker’s meaning “</a:t>
            </a:r>
            <a:r>
              <a:rPr lang="en-US" b="0" dirty="0" smtClean="0">
                <a:solidFill>
                  <a:schemeClr val="tx1"/>
                </a:solidFill>
              </a:rPr>
              <a:t> </a:t>
            </a:r>
            <a:endParaRPr lang="ar-IQ" b="0" dirty="0">
              <a:solidFill>
                <a:schemeClr val="tx1"/>
              </a:solidFill>
            </a:endParaRPr>
          </a:p>
        </p:txBody>
      </p:sp>
    </p:spTree>
    <p:extLst>
      <p:ext uri="{BB962C8B-B14F-4D97-AF65-F5344CB8AC3E}">
        <p14:creationId xmlns:p14="http://schemas.microsoft.com/office/powerpoint/2010/main" xmlns="" val="257327870"/>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91264" cy="5558368"/>
          </a:xfrm>
        </p:spPr>
        <p:txBody>
          <a:bodyPr>
            <a:normAutofit fontScale="90000"/>
          </a:bodyPr>
          <a:lstStyle/>
          <a:p>
            <a:pPr>
              <a:lnSpc>
                <a:spcPct val="150000"/>
              </a:lnSpc>
            </a:pPr>
            <a:r>
              <a:rPr lang="en-US" b="0" dirty="0" smtClean="0">
                <a:solidFill>
                  <a:srgbClr val="C00000"/>
                </a:solidFill>
              </a:rPr>
              <a:t>Have a look at sentences :</a:t>
            </a:r>
            <a:br>
              <a:rPr lang="en-US" b="0" dirty="0" smtClean="0">
                <a:solidFill>
                  <a:srgbClr val="C00000"/>
                </a:solidFill>
              </a:rPr>
            </a:br>
            <a:r>
              <a:rPr lang="en-US" b="0" dirty="0" smtClean="0"/>
              <a:t/>
            </a:r>
            <a:br>
              <a:rPr lang="en-US" b="0" dirty="0" smtClean="0"/>
            </a:br>
            <a:r>
              <a:rPr lang="en-US" b="0" dirty="0" smtClean="0">
                <a:solidFill>
                  <a:srgbClr val="7030A0"/>
                </a:solidFill>
                <a:latin typeface="+mn-lt"/>
                <a:cs typeface="Aharoni" pitchFamily="2" charset="-79"/>
              </a:rPr>
              <a:t>Do it now .</a:t>
            </a:r>
            <a:br>
              <a:rPr lang="en-US" b="0" dirty="0" smtClean="0">
                <a:solidFill>
                  <a:srgbClr val="7030A0"/>
                </a:solidFill>
                <a:latin typeface="+mn-lt"/>
                <a:cs typeface="Aharoni" pitchFamily="2" charset="-79"/>
              </a:rPr>
            </a:br>
            <a:r>
              <a:rPr lang="en-US" b="0" dirty="0" smtClean="0">
                <a:solidFill>
                  <a:srgbClr val="7030A0"/>
                </a:solidFill>
                <a:effectLst/>
                <a:latin typeface="+mn-lt"/>
                <a:cs typeface="Aharoni" pitchFamily="2" charset="-79"/>
              </a:rPr>
              <a:t>I enjoy living in this city. </a:t>
            </a:r>
            <a:br>
              <a:rPr lang="en-US" b="0" dirty="0" smtClean="0">
                <a:solidFill>
                  <a:srgbClr val="7030A0"/>
                </a:solidFill>
                <a:effectLst/>
                <a:latin typeface="+mn-lt"/>
                <a:cs typeface="Aharoni" pitchFamily="2" charset="-79"/>
              </a:rPr>
            </a:br>
            <a:r>
              <a:rPr lang="en-US" b="0" dirty="0" smtClean="0">
                <a:solidFill>
                  <a:srgbClr val="7030A0"/>
                </a:solidFill>
                <a:effectLst/>
                <a:latin typeface="+mn-lt"/>
                <a:cs typeface="Aharoni" pitchFamily="2" charset="-79"/>
              </a:rPr>
              <a:t>Here is where we will place the statue. She was sitting over</a:t>
            </a:r>
            <a:r>
              <a:rPr lang="en-US" b="0" dirty="0">
                <a:solidFill>
                  <a:srgbClr val="7030A0"/>
                </a:solidFill>
                <a:effectLst/>
                <a:latin typeface="+mn-lt"/>
                <a:cs typeface="Aharoni" pitchFamily="2" charset="-79"/>
              </a:rPr>
              <a:t> there.</a:t>
            </a:r>
            <a:r>
              <a:rPr lang="en-US" b="0" dirty="0" smtClean="0">
                <a:solidFill>
                  <a:srgbClr val="7030A0"/>
                </a:solidFill>
                <a:latin typeface="+mn-lt"/>
                <a:cs typeface="Aharoni" pitchFamily="2" charset="-79"/>
              </a:rPr>
              <a:t/>
            </a:r>
            <a:br>
              <a:rPr lang="en-US" b="0" dirty="0" smtClean="0">
                <a:solidFill>
                  <a:srgbClr val="7030A0"/>
                </a:solidFill>
                <a:latin typeface="+mn-lt"/>
                <a:cs typeface="Aharoni" pitchFamily="2" charset="-79"/>
              </a:rPr>
            </a:br>
            <a:endParaRPr lang="ar-IQ" b="0" dirty="0">
              <a:solidFill>
                <a:srgbClr val="7030A0"/>
              </a:solidFill>
              <a:latin typeface="+mn-lt"/>
            </a:endParaRPr>
          </a:p>
        </p:txBody>
      </p:sp>
    </p:spTree>
    <p:extLst>
      <p:ext uri="{BB962C8B-B14F-4D97-AF65-F5344CB8AC3E}">
        <p14:creationId xmlns:p14="http://schemas.microsoft.com/office/powerpoint/2010/main" xmlns="" val="2304645922"/>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916832"/>
            <a:ext cx="8183880" cy="1296144"/>
          </a:xfrm>
        </p:spPr>
        <p:txBody>
          <a:bodyPr>
            <a:normAutofit/>
          </a:bodyPr>
          <a:lstStyle/>
          <a:p>
            <a:pPr algn="ctr"/>
            <a:r>
              <a:rPr lang="en-US" sz="4000" dirty="0" smtClean="0">
                <a:solidFill>
                  <a:srgbClr val="FF0000"/>
                </a:solidFill>
              </a:rPr>
              <a:t>Reference </a:t>
            </a:r>
            <a:endParaRPr lang="ar-IQ" sz="4000" dirty="0">
              <a:solidFill>
                <a:srgbClr val="FF0000"/>
              </a:solidFill>
            </a:endParaRPr>
          </a:p>
        </p:txBody>
      </p:sp>
    </p:spTree>
    <p:extLst>
      <p:ext uri="{BB962C8B-B14F-4D97-AF65-F5344CB8AC3E}">
        <p14:creationId xmlns:p14="http://schemas.microsoft.com/office/powerpoint/2010/main" xmlns="" val="224114514"/>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76672"/>
            <a:ext cx="8183880" cy="5184576"/>
          </a:xfrm>
        </p:spPr>
        <p:txBody>
          <a:bodyPr/>
          <a:lstStyle/>
          <a:p>
            <a:pPr algn="ctr">
              <a:lnSpc>
                <a:spcPct val="150000"/>
              </a:lnSpc>
            </a:pPr>
            <a:r>
              <a:rPr lang="en-US" b="0" dirty="0" smtClean="0">
                <a:solidFill>
                  <a:schemeClr val="tx1"/>
                </a:solidFill>
                <a:effectLst>
                  <a:outerShdw blurRad="38100" dist="38100" dir="2700000" algn="tl">
                    <a:srgbClr val="000000">
                      <a:alpha val="43137"/>
                    </a:srgbClr>
                  </a:outerShdw>
                </a:effectLst>
              </a:rPr>
              <a:t>An act by which a speaker uses language to enable a listener to identify something . We can use proper , common nouns</a:t>
            </a:r>
            <a:r>
              <a:rPr lang="en-US" b="0" dirty="0">
                <a:solidFill>
                  <a:schemeClr val="tx1"/>
                </a:solidFill>
                <a:effectLst>
                  <a:outerShdw blurRad="38100" dist="38100" dir="2700000" algn="tl">
                    <a:srgbClr val="000000">
                      <a:alpha val="43137"/>
                    </a:srgbClr>
                  </a:outerShdw>
                </a:effectLst>
              </a:rPr>
              <a:t> </a:t>
            </a:r>
            <a:r>
              <a:rPr lang="en-US" b="0" dirty="0" smtClean="0">
                <a:solidFill>
                  <a:schemeClr val="tx1"/>
                </a:solidFill>
                <a:effectLst>
                  <a:outerShdw blurRad="38100" dist="38100" dir="2700000" algn="tl">
                    <a:srgbClr val="000000">
                      <a:alpha val="43137"/>
                    </a:srgbClr>
                  </a:outerShdw>
                </a:effectLst>
              </a:rPr>
              <a:t>or pronouns </a:t>
            </a:r>
            <a:r>
              <a:rPr lang="en-US" b="0" dirty="0" smtClean="0">
                <a:solidFill>
                  <a:schemeClr val="tx1"/>
                </a:solidFill>
                <a:effectLst>
                  <a:outerShdw blurRad="38100" dist="38100" dir="2700000" algn="tl">
                    <a:srgbClr val="000000">
                      <a:alpha val="43137"/>
                    </a:srgbClr>
                  </a:outerShdw>
                </a:effectLst>
              </a:rPr>
              <a:t>.such as the use of cat , man,…etc. </a:t>
            </a:r>
            <a:endParaRPr lang="ar-IQ" b="0" dirty="0">
              <a:solidFill>
                <a:schemeClr val="tx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851075223"/>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a:bodyPr>
          <a:lstStyle/>
          <a:p>
            <a:pPr algn="ctr"/>
            <a:r>
              <a:rPr lang="en-US" sz="6600" b="1" dirty="0" smtClean="0">
                <a:solidFill>
                  <a:srgbClr val="FF0000"/>
                </a:solidFill>
                <a:effectLst>
                  <a:outerShdw blurRad="38100" dist="38100" dir="2700000" algn="tl">
                    <a:srgbClr val="000000">
                      <a:alpha val="43137"/>
                    </a:srgbClr>
                  </a:outerShdw>
                </a:effectLst>
              </a:rPr>
              <a:t>Anaphora </a:t>
            </a:r>
            <a:endParaRPr lang="ar-IQ" sz="6600" b="1" dirty="0">
              <a:solidFill>
                <a:srgbClr val="FF0000"/>
              </a:solidFill>
              <a:effectLst>
                <a:outerShdw blurRad="38100" dist="38100" dir="2700000" algn="tl">
                  <a:srgbClr val="000000">
                    <a:alpha val="43137"/>
                  </a:srgbClr>
                </a:outerShdw>
              </a:effectLst>
            </a:endParaRPr>
          </a:p>
        </p:txBody>
      </p:sp>
    </p:spTree>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76672"/>
            <a:ext cx="8183880" cy="5558368"/>
          </a:xfrm>
        </p:spPr>
        <p:txBody>
          <a:bodyPr>
            <a:normAutofit fontScale="90000"/>
          </a:bodyPr>
          <a:lstStyle/>
          <a:p>
            <a:pPr>
              <a:lnSpc>
                <a:spcPct val="150000"/>
              </a:lnSpc>
            </a:pPr>
            <a:r>
              <a:rPr lang="en-US" b="0" dirty="0">
                <a:solidFill>
                  <a:srgbClr val="7030A0"/>
                </a:solidFill>
                <a:effectLst/>
              </a:rPr>
              <a:t>"The man was holding the cat while the woman poured water on </a:t>
            </a:r>
            <a:r>
              <a:rPr lang="en-US" b="0" u="sng" dirty="0" smtClean="0">
                <a:solidFill>
                  <a:srgbClr val="7030A0"/>
                </a:solidFill>
                <a:effectLst/>
              </a:rPr>
              <a:t>it</a:t>
            </a:r>
            <a:r>
              <a:rPr lang="en-US" b="0" dirty="0" smtClean="0">
                <a:solidFill>
                  <a:srgbClr val="7030A0"/>
                </a:solidFill>
                <a:effectLst/>
              </a:rPr>
              <a:t>."  </a:t>
            </a:r>
            <a:br>
              <a:rPr lang="en-US" b="0" dirty="0" smtClean="0">
                <a:solidFill>
                  <a:srgbClr val="7030A0"/>
                </a:solidFill>
                <a:effectLst/>
              </a:rPr>
            </a:br>
            <a:r>
              <a:rPr lang="en-US" b="0" dirty="0" smtClean="0">
                <a:solidFill>
                  <a:srgbClr val="7030A0"/>
                </a:solidFill>
                <a:effectLst/>
              </a:rPr>
              <a:t/>
            </a:r>
            <a:br>
              <a:rPr lang="en-US" b="0" dirty="0" smtClean="0">
                <a:solidFill>
                  <a:srgbClr val="7030A0"/>
                </a:solidFill>
                <a:effectLst/>
              </a:rPr>
            </a:br>
            <a:r>
              <a:rPr lang="en-US" b="0" dirty="0" smtClean="0">
                <a:solidFill>
                  <a:schemeClr val="tx1"/>
                </a:solidFill>
                <a:effectLst/>
              </a:rPr>
              <a:t>The word cat in the antecedent.  </a:t>
            </a:r>
            <a:r>
              <a:rPr lang="en-US" b="0" dirty="0">
                <a:solidFill>
                  <a:schemeClr val="tx1"/>
                </a:solidFill>
                <a:effectLst/>
              </a:rPr>
              <a:t/>
            </a:r>
            <a:br>
              <a:rPr lang="en-US" b="0" dirty="0">
                <a:solidFill>
                  <a:schemeClr val="tx1"/>
                </a:solidFill>
                <a:effectLst/>
              </a:rPr>
            </a:br>
            <a:r>
              <a:rPr lang="en-US" b="0" dirty="0">
                <a:solidFill>
                  <a:schemeClr val="tx1"/>
                </a:solidFill>
                <a:effectLst/>
              </a:rPr>
              <a:t>The word “it” is anaphoric reference</a:t>
            </a:r>
            <a:r>
              <a:rPr lang="en-US" b="0" dirty="0" smtClean="0">
                <a:solidFill>
                  <a:schemeClr val="tx1"/>
                </a:solidFill>
                <a:effectLst/>
              </a:rPr>
              <a:t>.</a:t>
            </a:r>
            <a:br>
              <a:rPr lang="en-US" b="0" dirty="0" smtClean="0">
                <a:solidFill>
                  <a:schemeClr val="tx1"/>
                </a:solidFill>
                <a:effectLst/>
              </a:rPr>
            </a:br>
            <a:r>
              <a:rPr lang="en-US" b="0" dirty="0" smtClean="0">
                <a:solidFill>
                  <a:schemeClr val="tx1"/>
                </a:solidFill>
                <a:effectLst/>
              </a:rPr>
              <a:t>Anaphora means referring back.</a:t>
            </a:r>
            <a:r>
              <a:rPr lang="en-US" b="0" dirty="0">
                <a:solidFill>
                  <a:schemeClr val="tx1"/>
                </a:solidFill>
                <a:effectLst/>
              </a:rPr>
              <a:t/>
            </a:r>
            <a:br>
              <a:rPr lang="en-US" b="0" dirty="0">
                <a:solidFill>
                  <a:schemeClr val="tx1"/>
                </a:solidFill>
                <a:effectLst/>
              </a:rPr>
            </a:br>
            <a:endParaRPr lang="ar-IQ" dirty="0">
              <a:solidFill>
                <a:schemeClr val="tx1"/>
              </a:solidFill>
            </a:endParaRPr>
          </a:p>
        </p:txBody>
      </p:sp>
    </p:spTree>
    <p:extLst>
      <p:ext uri="{BB962C8B-B14F-4D97-AF65-F5344CB8AC3E}">
        <p14:creationId xmlns:p14="http://schemas.microsoft.com/office/powerpoint/2010/main" xmlns="" val="2671379552"/>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692696"/>
            <a:ext cx="8183880" cy="4968552"/>
          </a:xfrm>
        </p:spPr>
        <p:txBody>
          <a:bodyPr>
            <a:normAutofit fontScale="90000"/>
          </a:bodyPr>
          <a:lstStyle/>
          <a:p>
            <a:pPr>
              <a:lnSpc>
                <a:spcPct val="150000"/>
              </a:lnSpc>
            </a:pPr>
            <a:r>
              <a:rPr lang="en-US" b="0" dirty="0" smtClean="0">
                <a:solidFill>
                  <a:srgbClr val="7030A0"/>
                </a:solidFill>
                <a:effectLst/>
              </a:rPr>
              <a:t>“I </a:t>
            </a:r>
            <a:r>
              <a:rPr lang="en-US" b="0" dirty="0">
                <a:solidFill>
                  <a:srgbClr val="7030A0"/>
                </a:solidFill>
                <a:effectLst/>
              </a:rPr>
              <a:t>turned the corner and almost stepped on </a:t>
            </a:r>
            <a:r>
              <a:rPr lang="en-US" b="0" u="sng" dirty="0">
                <a:solidFill>
                  <a:srgbClr val="7030A0"/>
                </a:solidFill>
                <a:effectLst/>
              </a:rPr>
              <a:t>it</a:t>
            </a:r>
            <a:r>
              <a:rPr lang="en-US" b="0" dirty="0">
                <a:solidFill>
                  <a:srgbClr val="7030A0"/>
                </a:solidFill>
                <a:effectLst/>
              </a:rPr>
              <a:t>. There was a large snake in the middle of the path</a:t>
            </a:r>
            <a:r>
              <a:rPr lang="en-US" b="0" dirty="0" smtClean="0">
                <a:solidFill>
                  <a:srgbClr val="7030A0"/>
                </a:solidFill>
                <a:effectLst/>
              </a:rPr>
              <a:t>.”</a:t>
            </a:r>
            <a:br>
              <a:rPr lang="en-US" b="0" dirty="0" smtClean="0">
                <a:solidFill>
                  <a:srgbClr val="7030A0"/>
                </a:solidFill>
                <a:effectLst/>
              </a:rPr>
            </a:br>
            <a:r>
              <a:rPr lang="en-US" b="0" dirty="0">
                <a:solidFill>
                  <a:schemeClr val="tx1"/>
                </a:solidFill>
                <a:effectLst/>
              </a:rPr>
              <a:t/>
            </a:r>
            <a:br>
              <a:rPr lang="en-US" b="0" dirty="0">
                <a:solidFill>
                  <a:schemeClr val="tx1"/>
                </a:solidFill>
                <a:effectLst/>
              </a:rPr>
            </a:br>
            <a:r>
              <a:rPr lang="en-US" b="0" dirty="0" smtClean="0">
                <a:solidFill>
                  <a:schemeClr val="tx1"/>
                </a:solidFill>
                <a:effectLst/>
              </a:rPr>
              <a:t> </a:t>
            </a:r>
            <a:r>
              <a:rPr lang="en-US" b="0" dirty="0">
                <a:solidFill>
                  <a:schemeClr val="tx1"/>
                </a:solidFill>
                <a:effectLst/>
              </a:rPr>
              <a:t>The word “it”, is more explained about the </a:t>
            </a:r>
            <a:r>
              <a:rPr lang="en-US" b="0" dirty="0" smtClean="0">
                <a:solidFill>
                  <a:schemeClr val="tx1"/>
                </a:solidFill>
                <a:effectLst/>
              </a:rPr>
              <a:t>snake ( </a:t>
            </a:r>
            <a:r>
              <a:rPr lang="en-US" b="0" dirty="0" err="1" smtClean="0">
                <a:solidFill>
                  <a:schemeClr val="tx1"/>
                </a:solidFill>
                <a:effectLst/>
              </a:rPr>
              <a:t>cataphoric</a:t>
            </a:r>
            <a:r>
              <a:rPr lang="en-US" b="0" dirty="0" smtClean="0">
                <a:solidFill>
                  <a:schemeClr val="tx1"/>
                </a:solidFill>
                <a:effectLst/>
              </a:rPr>
              <a:t> ). </a:t>
            </a:r>
            <a:endParaRPr lang="ar-IQ" dirty="0">
              <a:solidFill>
                <a:schemeClr val="tx1"/>
              </a:solidFill>
            </a:endParaRPr>
          </a:p>
        </p:txBody>
      </p:sp>
    </p:spTree>
    <p:extLst>
      <p:ext uri="{BB962C8B-B14F-4D97-AF65-F5344CB8AC3E}">
        <p14:creationId xmlns:p14="http://schemas.microsoft.com/office/powerpoint/2010/main" xmlns="" val="3492779018"/>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399904" cy="2736304"/>
          </a:xfrm>
        </p:spPr>
        <p:txBody>
          <a:bodyPr>
            <a:normAutofit/>
          </a:bodyPr>
          <a:lstStyle/>
          <a:p>
            <a:pPr algn="ctr"/>
            <a:r>
              <a:rPr lang="en-US" sz="4000" dirty="0" smtClean="0">
                <a:solidFill>
                  <a:srgbClr val="C00000"/>
                </a:solidFill>
              </a:rPr>
              <a:t>Inference</a:t>
            </a:r>
            <a:endParaRPr lang="ar-IQ" sz="4000" dirty="0">
              <a:solidFill>
                <a:srgbClr val="C00000"/>
              </a:solidFill>
            </a:endParaRPr>
          </a:p>
        </p:txBody>
      </p:sp>
    </p:spTree>
    <p:extLst>
      <p:ext uri="{BB962C8B-B14F-4D97-AF65-F5344CB8AC3E}">
        <p14:creationId xmlns:p14="http://schemas.microsoft.com/office/powerpoint/2010/main" xmlns="" val="1207020990"/>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91264" cy="4752528"/>
          </a:xfrm>
        </p:spPr>
        <p:txBody>
          <a:bodyPr/>
          <a:lstStyle/>
          <a:p>
            <a:pPr algn="ctr">
              <a:lnSpc>
                <a:spcPct val="150000"/>
              </a:lnSpc>
            </a:pPr>
            <a:r>
              <a:rPr lang="en-US" b="0" dirty="0" smtClean="0">
                <a:solidFill>
                  <a:schemeClr val="tx1"/>
                </a:solidFill>
              </a:rPr>
              <a:t>A successful act of reference depends more on the listener’s ability to </a:t>
            </a:r>
            <a:r>
              <a:rPr lang="en-US" b="0" smtClean="0">
                <a:solidFill>
                  <a:schemeClr val="tx1"/>
                </a:solidFill>
              </a:rPr>
              <a:t>recognize what </a:t>
            </a:r>
            <a:r>
              <a:rPr lang="en-US" b="0" dirty="0" smtClean="0">
                <a:solidFill>
                  <a:schemeClr val="tx1"/>
                </a:solidFill>
              </a:rPr>
              <a:t>we mean than on the listener’s knowledge of a word use. </a:t>
            </a:r>
            <a:endParaRPr lang="ar-IQ" b="0" dirty="0">
              <a:solidFill>
                <a:schemeClr val="tx1"/>
              </a:solidFill>
            </a:endParaRPr>
          </a:p>
        </p:txBody>
      </p:sp>
    </p:spTree>
    <p:extLst>
      <p:ext uri="{BB962C8B-B14F-4D97-AF65-F5344CB8AC3E}">
        <p14:creationId xmlns:p14="http://schemas.microsoft.com/office/powerpoint/2010/main" xmlns="" val="1363028443"/>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04664"/>
            <a:ext cx="8183880" cy="5040560"/>
          </a:xfrm>
        </p:spPr>
        <p:txBody>
          <a:bodyPr/>
          <a:lstStyle/>
          <a:p>
            <a:pPr algn="ctr">
              <a:lnSpc>
                <a:spcPct val="150000"/>
              </a:lnSpc>
            </a:pPr>
            <a:r>
              <a:rPr lang="en-US" b="0" dirty="0" smtClean="0">
                <a:solidFill>
                  <a:schemeClr val="tx1"/>
                </a:solidFill>
              </a:rPr>
              <a:t>An inference is additional information used by the listener to create a connection between what is said and what must be meant .  </a:t>
            </a:r>
            <a:endParaRPr lang="ar-IQ" b="0" dirty="0">
              <a:solidFill>
                <a:schemeClr val="tx1"/>
              </a:solidFill>
            </a:endParaRPr>
          </a:p>
        </p:txBody>
      </p:sp>
    </p:spTree>
    <p:extLst>
      <p:ext uri="{BB962C8B-B14F-4D97-AF65-F5344CB8AC3E}">
        <p14:creationId xmlns:p14="http://schemas.microsoft.com/office/powerpoint/2010/main" xmlns="" val="1101178634"/>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19256" cy="5630376"/>
          </a:xfrm>
        </p:spPr>
        <p:txBody>
          <a:bodyPr>
            <a:normAutofit fontScale="90000"/>
          </a:bodyPr>
          <a:lstStyle/>
          <a:p>
            <a:pPr algn="ctr">
              <a:lnSpc>
                <a:spcPct val="150000"/>
              </a:lnSpc>
            </a:pPr>
            <a:r>
              <a:rPr lang="en-US" b="0" dirty="0" smtClean="0">
                <a:solidFill>
                  <a:srgbClr val="FF0000"/>
                </a:solidFill>
                <a:effectLst/>
              </a:rPr>
              <a:t>Examples :                                    </a:t>
            </a:r>
            <a:r>
              <a:rPr lang="en-US" b="0" dirty="0" smtClean="0">
                <a:solidFill>
                  <a:schemeClr val="tx1"/>
                </a:solidFill>
                <a:effectLst/>
              </a:rPr>
              <a:t> </a:t>
            </a:r>
            <a:br>
              <a:rPr lang="en-US" b="0" dirty="0" smtClean="0">
                <a:solidFill>
                  <a:schemeClr val="tx1"/>
                </a:solidFill>
                <a:effectLst/>
              </a:rPr>
            </a:br>
            <a:r>
              <a:rPr lang="en-US" b="0" dirty="0" smtClean="0">
                <a:solidFill>
                  <a:schemeClr val="tx1"/>
                </a:solidFill>
                <a:effectLst/>
              </a:rPr>
              <a:t>- Sally </a:t>
            </a:r>
            <a:r>
              <a:rPr lang="en-US" b="0" dirty="0">
                <a:solidFill>
                  <a:schemeClr val="tx1"/>
                </a:solidFill>
                <a:effectLst/>
              </a:rPr>
              <a:t>arrives at home at 4:30 and knows that her mother does not get off of work until 5. Sally also sees that the lights are off in their house. Sally can infer that her mother is not yet home</a:t>
            </a:r>
            <a:r>
              <a:rPr lang="en-US" b="0" dirty="0" smtClean="0">
                <a:solidFill>
                  <a:schemeClr val="tx1"/>
                </a:solidFill>
                <a:effectLst/>
              </a:rPr>
              <a:t>.                                         </a:t>
            </a:r>
            <a:endParaRPr lang="ar-IQ" dirty="0">
              <a:solidFill>
                <a:schemeClr val="tx1"/>
              </a:solidFill>
            </a:endParaRPr>
          </a:p>
        </p:txBody>
      </p:sp>
    </p:spTree>
    <p:extLst>
      <p:ext uri="{BB962C8B-B14F-4D97-AF65-F5344CB8AC3E}">
        <p14:creationId xmlns:p14="http://schemas.microsoft.com/office/powerpoint/2010/main" xmlns="" val="2862321351"/>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64704"/>
            <a:ext cx="8399904" cy="6237312"/>
          </a:xfrm>
        </p:spPr>
        <p:txBody>
          <a:bodyPr>
            <a:noAutofit/>
          </a:bodyPr>
          <a:lstStyle/>
          <a:p>
            <a:pPr algn="ctr">
              <a:lnSpc>
                <a:spcPct val="150000"/>
              </a:lnSpc>
            </a:pPr>
            <a:r>
              <a:rPr lang="en-US" sz="3200" b="0" dirty="0" smtClean="0">
                <a:solidFill>
                  <a:schemeClr val="tx1"/>
                </a:solidFill>
                <a:effectLst/>
              </a:rPr>
              <a:t/>
            </a:r>
            <a:br>
              <a:rPr lang="en-US" sz="3200" b="0" dirty="0" smtClean="0">
                <a:solidFill>
                  <a:schemeClr val="tx1"/>
                </a:solidFill>
                <a:effectLst/>
              </a:rPr>
            </a:br>
            <a:r>
              <a:rPr lang="en-US" sz="3200" b="0" dirty="0">
                <a:solidFill>
                  <a:schemeClr val="tx1"/>
                </a:solidFill>
                <a:effectLst/>
              </a:rPr>
              <a:t/>
            </a:r>
            <a:br>
              <a:rPr lang="en-US" sz="3200" b="0" dirty="0">
                <a:solidFill>
                  <a:schemeClr val="tx1"/>
                </a:solidFill>
                <a:effectLst/>
              </a:rPr>
            </a:br>
            <a:r>
              <a:rPr lang="en-US" sz="3200" b="0" dirty="0" smtClean="0">
                <a:solidFill>
                  <a:schemeClr val="tx1"/>
                </a:solidFill>
                <a:effectLst/>
              </a:rPr>
              <a:t/>
            </a:r>
            <a:br>
              <a:rPr lang="en-US" sz="3200" b="0" dirty="0" smtClean="0">
                <a:solidFill>
                  <a:schemeClr val="tx1"/>
                </a:solidFill>
                <a:effectLst/>
              </a:rPr>
            </a:br>
            <a:r>
              <a:rPr lang="en-US" sz="3200" b="0" dirty="0">
                <a:solidFill>
                  <a:schemeClr val="tx1"/>
                </a:solidFill>
                <a:effectLst/>
              </a:rPr>
              <a:t/>
            </a:r>
            <a:br>
              <a:rPr lang="en-US" sz="3200" b="0" dirty="0">
                <a:solidFill>
                  <a:schemeClr val="tx1"/>
                </a:solidFill>
                <a:effectLst/>
              </a:rPr>
            </a:br>
            <a:r>
              <a:rPr lang="en-US" sz="3200" b="0" dirty="0" smtClean="0">
                <a:solidFill>
                  <a:schemeClr val="tx1"/>
                </a:solidFill>
                <a:effectLst/>
              </a:rPr>
              <a:t/>
            </a:r>
            <a:br>
              <a:rPr lang="en-US" sz="3200" b="0" dirty="0" smtClean="0">
                <a:solidFill>
                  <a:schemeClr val="tx1"/>
                </a:solidFill>
                <a:effectLst/>
              </a:rPr>
            </a:br>
            <a:r>
              <a:rPr lang="en-US" sz="3200" b="0" dirty="0" smtClean="0">
                <a:solidFill>
                  <a:schemeClr val="tx1"/>
                </a:solidFill>
                <a:effectLst/>
              </a:rPr>
              <a:t/>
            </a:r>
            <a:br>
              <a:rPr lang="en-US" sz="3200" b="0" dirty="0" smtClean="0">
                <a:solidFill>
                  <a:schemeClr val="tx1"/>
                </a:solidFill>
                <a:effectLst/>
              </a:rPr>
            </a:br>
            <a:r>
              <a:rPr lang="en-US" sz="3200" b="0" dirty="0">
                <a:solidFill>
                  <a:schemeClr val="tx1"/>
                </a:solidFill>
                <a:effectLst/>
              </a:rPr>
              <a:t/>
            </a:r>
            <a:br>
              <a:rPr lang="en-US" sz="3200" b="0" dirty="0">
                <a:solidFill>
                  <a:schemeClr val="tx1"/>
                </a:solidFill>
                <a:effectLst/>
              </a:rPr>
            </a:br>
            <a:r>
              <a:rPr lang="en-US" sz="3200" b="0" dirty="0" smtClean="0">
                <a:solidFill>
                  <a:schemeClr val="tx1"/>
                </a:solidFill>
                <a:effectLst/>
              </a:rPr>
              <a:t/>
            </a:r>
            <a:br>
              <a:rPr lang="en-US" sz="3200" b="0" dirty="0" smtClean="0">
                <a:solidFill>
                  <a:schemeClr val="tx1"/>
                </a:solidFill>
                <a:effectLst/>
              </a:rPr>
            </a:br>
            <a:r>
              <a:rPr lang="en-US" sz="3200" b="0" dirty="0" smtClean="0">
                <a:solidFill>
                  <a:schemeClr val="tx1"/>
                </a:solidFill>
                <a:effectLst/>
              </a:rPr>
              <a:t>"</a:t>
            </a:r>
            <a:r>
              <a:rPr lang="en-US" sz="3200" dirty="0" smtClean="0">
                <a:solidFill>
                  <a:schemeClr val="tx1"/>
                </a:solidFill>
                <a:effectLst/>
              </a:rPr>
              <a:t>Pragmatics</a:t>
            </a:r>
            <a:r>
              <a:rPr lang="en-US" sz="3200" b="0" dirty="0">
                <a:solidFill>
                  <a:schemeClr val="tx1"/>
                </a:solidFill>
                <a:effectLst/>
              </a:rPr>
              <a:t> </a:t>
            </a:r>
            <a:r>
              <a:rPr lang="en-US" sz="3200" b="0" dirty="0" smtClean="0">
                <a:solidFill>
                  <a:schemeClr val="tx1"/>
                </a:solidFill>
                <a:effectLst/>
              </a:rPr>
              <a:t>focuses </a:t>
            </a:r>
            <a:r>
              <a:rPr lang="en-US" sz="3200" b="0" dirty="0">
                <a:solidFill>
                  <a:schemeClr val="tx1"/>
                </a:solidFill>
                <a:effectLst/>
              </a:rPr>
              <a:t>on what </a:t>
            </a:r>
            <a:r>
              <a:rPr lang="en-US" sz="3200" b="0" dirty="0" smtClean="0">
                <a:solidFill>
                  <a:schemeClr val="tx1"/>
                </a:solidFill>
                <a:effectLst/>
              </a:rPr>
              <a:t>is not</a:t>
            </a:r>
            <a:r>
              <a:rPr lang="en-US" sz="3200" b="0" dirty="0">
                <a:solidFill>
                  <a:schemeClr val="tx1"/>
                </a:solidFill>
                <a:effectLst/>
              </a:rPr>
              <a:t> </a:t>
            </a:r>
            <a:r>
              <a:rPr lang="en-US" sz="3200" u="sng" dirty="0">
                <a:solidFill>
                  <a:srgbClr val="C00000"/>
                </a:solidFill>
                <a:effectLst/>
              </a:rPr>
              <a:t>explicitly</a:t>
            </a:r>
            <a:r>
              <a:rPr lang="en-US" sz="3200" b="0" dirty="0">
                <a:solidFill>
                  <a:schemeClr val="tx1"/>
                </a:solidFill>
                <a:effectLst/>
              </a:rPr>
              <a:t> stated and on how we interpret </a:t>
            </a:r>
            <a:r>
              <a:rPr lang="en-US" sz="3200" dirty="0">
                <a:solidFill>
                  <a:srgbClr val="C00000"/>
                </a:solidFill>
                <a:effectLst/>
                <a:hlinkClick r:id="rId2"/>
              </a:rPr>
              <a:t>utterances</a:t>
            </a:r>
            <a:r>
              <a:rPr lang="en-US" sz="3200" b="0" dirty="0">
                <a:solidFill>
                  <a:schemeClr val="tx1"/>
                </a:solidFill>
                <a:effectLst/>
              </a:rPr>
              <a:t> in situational contexts. </a:t>
            </a:r>
            <a:r>
              <a:rPr lang="en-US" sz="3200" b="0" dirty="0" smtClean="0">
                <a:solidFill>
                  <a:schemeClr val="tx1"/>
                </a:solidFill>
                <a:effectLst/>
              </a:rPr>
              <a:t>It is </a:t>
            </a:r>
            <a:r>
              <a:rPr lang="en-US" sz="3200" b="0" dirty="0">
                <a:solidFill>
                  <a:schemeClr val="tx1"/>
                </a:solidFill>
                <a:effectLst/>
              </a:rPr>
              <a:t>concerned not so much with the sense of what is said </a:t>
            </a:r>
            <a:r>
              <a:rPr lang="en-US" sz="3200" b="0" dirty="0" smtClean="0">
                <a:solidFill>
                  <a:schemeClr val="tx1"/>
                </a:solidFill>
                <a:effectLst/>
              </a:rPr>
              <a:t>, </a:t>
            </a:r>
            <a:r>
              <a:rPr lang="en-US" sz="3200" b="0" dirty="0">
                <a:solidFill>
                  <a:schemeClr val="tx1"/>
                </a:solidFill>
                <a:effectLst/>
              </a:rPr>
              <a:t>that is, with what is communicated by the manner and style of an utterance."</a:t>
            </a:r>
            <a:br>
              <a:rPr lang="en-US" sz="3200" b="0" dirty="0">
                <a:solidFill>
                  <a:schemeClr val="tx1"/>
                </a:solidFill>
                <a:effectLst/>
              </a:rPr>
            </a:br>
            <a:endParaRPr lang="ar-IQ" sz="3200" dirty="0">
              <a:solidFill>
                <a:schemeClr val="tx1"/>
              </a:solidFill>
            </a:endParaRPr>
          </a:p>
        </p:txBody>
      </p:sp>
    </p:spTree>
    <p:extLst>
      <p:ext uri="{BB962C8B-B14F-4D97-AF65-F5344CB8AC3E}">
        <p14:creationId xmlns:p14="http://schemas.microsoft.com/office/powerpoint/2010/main" xmlns="" val="1525163929"/>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04664"/>
            <a:ext cx="8183880" cy="5544616"/>
          </a:xfrm>
        </p:spPr>
        <p:txBody>
          <a:bodyPr>
            <a:normAutofit/>
          </a:bodyPr>
          <a:lstStyle/>
          <a:p>
            <a:pPr algn="ctr"/>
            <a:r>
              <a:rPr lang="en-US" b="0" dirty="0" smtClean="0">
                <a:solidFill>
                  <a:schemeClr val="tx1"/>
                </a:solidFill>
                <a:effectLst/>
              </a:rPr>
              <a:t>-  A </a:t>
            </a:r>
            <a:r>
              <a:rPr lang="en-US" b="0" dirty="0">
                <a:solidFill>
                  <a:schemeClr val="tx1"/>
                </a:solidFill>
                <a:effectLst/>
              </a:rPr>
              <a:t>child tries a new fruit and makes a disgusted face. His mother can infer that he does not </a:t>
            </a:r>
            <a:r>
              <a:rPr lang="ar-IQ" b="0" dirty="0" smtClean="0">
                <a:solidFill>
                  <a:schemeClr val="tx1"/>
                </a:solidFill>
                <a:effectLst/>
              </a:rPr>
              <a:t> </a:t>
            </a:r>
            <a:r>
              <a:rPr lang="en-US" b="0" dirty="0" smtClean="0">
                <a:solidFill>
                  <a:schemeClr val="tx1"/>
                </a:solidFill>
                <a:effectLst/>
              </a:rPr>
              <a:t>like </a:t>
            </a:r>
            <a:r>
              <a:rPr lang="en-US" b="0" dirty="0">
                <a:solidFill>
                  <a:schemeClr val="tx1"/>
                </a:solidFill>
                <a:effectLst/>
              </a:rPr>
              <a:t>the taste of the fruit</a:t>
            </a:r>
            <a:r>
              <a:rPr lang="en-US" b="0" dirty="0" smtClean="0">
                <a:solidFill>
                  <a:schemeClr val="tx1"/>
                </a:solidFill>
                <a:effectLst/>
              </a:rPr>
              <a:t>. </a:t>
            </a:r>
            <a:br>
              <a:rPr lang="en-US" b="0" dirty="0" smtClean="0">
                <a:solidFill>
                  <a:schemeClr val="tx1"/>
                </a:solidFill>
                <a:effectLst/>
              </a:rPr>
            </a:br>
            <a:r>
              <a:rPr lang="en-US" b="0" dirty="0" smtClean="0">
                <a:solidFill>
                  <a:schemeClr val="tx1"/>
                </a:solidFill>
                <a:effectLst/>
              </a:rPr>
              <a:t/>
            </a:r>
            <a:br>
              <a:rPr lang="en-US" b="0" dirty="0" smtClean="0">
                <a:solidFill>
                  <a:schemeClr val="tx1"/>
                </a:solidFill>
                <a:effectLst/>
              </a:rPr>
            </a:br>
            <a:r>
              <a:rPr lang="en-US" b="0" dirty="0">
                <a:solidFill>
                  <a:schemeClr val="tx1"/>
                </a:solidFill>
                <a:effectLst/>
              </a:rPr>
              <a:t>-</a:t>
            </a:r>
            <a:r>
              <a:rPr lang="en-US" b="0" dirty="0" smtClean="0">
                <a:effectLst/>
              </a:rPr>
              <a:t> </a:t>
            </a:r>
            <a:r>
              <a:rPr lang="en-US" b="0" dirty="0">
                <a:solidFill>
                  <a:schemeClr val="tx1"/>
                </a:solidFill>
                <a:effectLst/>
              </a:rPr>
              <a:t>When the phone rang and Liz picked it up, she was all smiles. It can be inferred that she was pleased to receive the phone call.</a:t>
            </a:r>
            <a:endParaRPr lang="ar-IQ" dirty="0">
              <a:solidFill>
                <a:schemeClr val="tx1"/>
              </a:solidFill>
            </a:endParaRPr>
          </a:p>
        </p:txBody>
      </p:sp>
    </p:spTree>
    <p:extLst>
      <p:ext uri="{BB962C8B-B14F-4D97-AF65-F5344CB8AC3E}">
        <p14:creationId xmlns:p14="http://schemas.microsoft.com/office/powerpoint/2010/main" xmlns="" val="2006741491"/>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04664"/>
            <a:ext cx="8183880" cy="2880320"/>
          </a:xfrm>
        </p:spPr>
        <p:txBody>
          <a:bodyPr/>
          <a:lstStyle/>
          <a:p>
            <a:pPr algn="ctr"/>
            <a:r>
              <a:rPr lang="en-US" dirty="0" smtClean="0">
                <a:solidFill>
                  <a:srgbClr val="C00000"/>
                </a:solidFill>
              </a:rPr>
              <a:t>Presupposition</a:t>
            </a:r>
            <a:endParaRPr lang="ar-IQ" dirty="0">
              <a:solidFill>
                <a:srgbClr val="C00000"/>
              </a:solidFill>
            </a:endParaRPr>
          </a:p>
        </p:txBody>
      </p:sp>
    </p:spTree>
    <p:extLst>
      <p:ext uri="{BB962C8B-B14F-4D97-AF65-F5344CB8AC3E}">
        <p14:creationId xmlns:p14="http://schemas.microsoft.com/office/powerpoint/2010/main" xmlns="" val="1938760052"/>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91264" cy="4752528"/>
          </a:xfrm>
        </p:spPr>
        <p:txBody>
          <a:bodyPr/>
          <a:lstStyle/>
          <a:p>
            <a:pPr algn="ctr">
              <a:lnSpc>
                <a:spcPct val="150000"/>
              </a:lnSpc>
            </a:pPr>
            <a:r>
              <a:rPr lang="en-US" b="0" dirty="0" smtClean="0">
                <a:solidFill>
                  <a:schemeClr val="tx1"/>
                </a:solidFill>
              </a:rPr>
              <a:t>We design our linguistic messages on the basis of  assumptions about what our listeners already know . So, what a speaker assumes is true or known by a listener.   </a:t>
            </a:r>
            <a:endParaRPr lang="ar-IQ" b="0" dirty="0">
              <a:solidFill>
                <a:schemeClr val="tx1"/>
              </a:solidFill>
            </a:endParaRPr>
          </a:p>
        </p:txBody>
      </p:sp>
    </p:spTree>
    <p:extLst>
      <p:ext uri="{BB962C8B-B14F-4D97-AF65-F5344CB8AC3E}">
        <p14:creationId xmlns:p14="http://schemas.microsoft.com/office/powerpoint/2010/main" xmlns="" val="4020263251"/>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76672"/>
            <a:ext cx="8183880" cy="4248472"/>
          </a:xfrm>
        </p:spPr>
        <p:txBody>
          <a:bodyPr/>
          <a:lstStyle/>
          <a:p>
            <a:pPr algn="ctr">
              <a:lnSpc>
                <a:spcPct val="150000"/>
              </a:lnSpc>
            </a:pPr>
            <a:r>
              <a:rPr lang="en-US" b="0" dirty="0" smtClean="0">
                <a:solidFill>
                  <a:schemeClr val="tx1"/>
                </a:solidFill>
                <a:effectLst/>
              </a:rPr>
              <a:t>It is </a:t>
            </a:r>
            <a:r>
              <a:rPr lang="en-US" b="0" dirty="0">
                <a:solidFill>
                  <a:schemeClr val="tx1"/>
                </a:solidFill>
                <a:effectLst/>
              </a:rPr>
              <a:t>an implicit assumption about the world or background belief relating to an utterance whose truth is taken for granted </a:t>
            </a:r>
            <a:endParaRPr lang="ar-IQ" dirty="0">
              <a:solidFill>
                <a:schemeClr val="tx1"/>
              </a:solidFill>
            </a:endParaRPr>
          </a:p>
        </p:txBody>
      </p:sp>
    </p:spTree>
    <p:extLst>
      <p:ext uri="{BB962C8B-B14F-4D97-AF65-F5344CB8AC3E}">
        <p14:creationId xmlns:p14="http://schemas.microsoft.com/office/powerpoint/2010/main" xmlns="" val="2295609719"/>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543920" cy="5976664"/>
          </a:xfrm>
        </p:spPr>
        <p:txBody>
          <a:bodyPr>
            <a:normAutofit fontScale="90000"/>
          </a:bodyPr>
          <a:lstStyle/>
          <a:p>
            <a:pPr>
              <a:lnSpc>
                <a:spcPct val="150000"/>
              </a:lnSpc>
            </a:pPr>
            <a:r>
              <a:rPr lang="en-US" b="0" dirty="0" smtClean="0">
                <a:solidFill>
                  <a:schemeClr val="tx1"/>
                </a:solidFill>
                <a:effectLst/>
              </a:rPr>
              <a:t/>
            </a:r>
            <a:br>
              <a:rPr lang="en-US" b="0" dirty="0" smtClean="0">
                <a:solidFill>
                  <a:schemeClr val="tx1"/>
                </a:solidFill>
                <a:effectLst/>
              </a:rPr>
            </a:br>
            <a:r>
              <a:rPr lang="en-US" b="0" dirty="0">
                <a:solidFill>
                  <a:schemeClr val="tx1"/>
                </a:solidFill>
                <a:effectLst/>
              </a:rPr>
              <a:t/>
            </a:r>
            <a:br>
              <a:rPr lang="en-US" b="0" dirty="0">
                <a:solidFill>
                  <a:schemeClr val="tx1"/>
                </a:solidFill>
                <a:effectLst/>
              </a:rPr>
            </a:br>
            <a:r>
              <a:rPr lang="en-US" b="0" dirty="0" smtClean="0">
                <a:solidFill>
                  <a:schemeClr val="tx1"/>
                </a:solidFill>
                <a:effectLst/>
              </a:rPr>
              <a:t>- Jane </a:t>
            </a:r>
            <a:r>
              <a:rPr lang="en-US" b="0" dirty="0">
                <a:solidFill>
                  <a:schemeClr val="tx1"/>
                </a:solidFill>
                <a:effectLst/>
              </a:rPr>
              <a:t>no longer writes fiction.</a:t>
            </a:r>
            <a:br>
              <a:rPr lang="en-US" b="0" dirty="0">
                <a:solidFill>
                  <a:schemeClr val="tx1"/>
                </a:solidFill>
                <a:effectLst/>
              </a:rPr>
            </a:br>
            <a:r>
              <a:rPr lang="en-US" b="0" dirty="0">
                <a:solidFill>
                  <a:srgbClr val="C00000"/>
                </a:solidFill>
                <a:effectLst/>
              </a:rPr>
              <a:t>Presupposition:</a:t>
            </a:r>
            <a:r>
              <a:rPr lang="en-US" b="0" dirty="0">
                <a:solidFill>
                  <a:schemeClr val="tx1"/>
                </a:solidFill>
                <a:effectLst/>
              </a:rPr>
              <a:t> Jane once wrote fiction.</a:t>
            </a:r>
            <a:br>
              <a:rPr lang="en-US" b="0" dirty="0">
                <a:solidFill>
                  <a:schemeClr val="tx1"/>
                </a:solidFill>
                <a:effectLst/>
              </a:rPr>
            </a:br>
            <a:r>
              <a:rPr lang="en-US" b="0" dirty="0" smtClean="0">
                <a:solidFill>
                  <a:schemeClr val="tx1"/>
                </a:solidFill>
                <a:effectLst/>
              </a:rPr>
              <a:t>- Have </a:t>
            </a:r>
            <a:r>
              <a:rPr lang="en-US" b="0" dirty="0">
                <a:solidFill>
                  <a:schemeClr val="tx1"/>
                </a:solidFill>
                <a:effectLst/>
              </a:rPr>
              <a:t>you stopped eating meat?</a:t>
            </a:r>
            <a:br>
              <a:rPr lang="en-US" b="0" dirty="0">
                <a:solidFill>
                  <a:schemeClr val="tx1"/>
                </a:solidFill>
                <a:effectLst/>
              </a:rPr>
            </a:br>
            <a:r>
              <a:rPr lang="en-US" b="0" dirty="0">
                <a:solidFill>
                  <a:srgbClr val="C00000"/>
                </a:solidFill>
                <a:effectLst/>
              </a:rPr>
              <a:t>Presupposition:</a:t>
            </a:r>
            <a:r>
              <a:rPr lang="en-US" b="0" dirty="0">
                <a:solidFill>
                  <a:schemeClr val="tx1"/>
                </a:solidFill>
                <a:effectLst/>
              </a:rPr>
              <a:t> you had once eaten meat.</a:t>
            </a:r>
            <a:br>
              <a:rPr lang="en-US" b="0" dirty="0">
                <a:solidFill>
                  <a:schemeClr val="tx1"/>
                </a:solidFill>
                <a:effectLst/>
              </a:rPr>
            </a:br>
            <a:r>
              <a:rPr lang="en-US" b="0" dirty="0" smtClean="0">
                <a:solidFill>
                  <a:schemeClr val="tx1"/>
                </a:solidFill>
                <a:effectLst/>
              </a:rPr>
              <a:t>- My car is a wreck.</a:t>
            </a:r>
            <a:r>
              <a:rPr lang="en-US" b="0" dirty="0">
                <a:solidFill>
                  <a:schemeClr val="tx1"/>
                </a:solidFill>
                <a:effectLst/>
              </a:rPr>
              <a:t/>
            </a:r>
            <a:br>
              <a:rPr lang="en-US" b="0" dirty="0">
                <a:solidFill>
                  <a:schemeClr val="tx1"/>
                </a:solidFill>
                <a:effectLst/>
              </a:rPr>
            </a:br>
            <a:r>
              <a:rPr lang="en-US" b="0" dirty="0">
                <a:solidFill>
                  <a:srgbClr val="C00000"/>
                </a:solidFill>
                <a:effectLst/>
              </a:rPr>
              <a:t>Presupposition:</a:t>
            </a:r>
            <a:r>
              <a:rPr lang="en-US" b="0" dirty="0">
                <a:solidFill>
                  <a:schemeClr val="tx1"/>
                </a:solidFill>
                <a:effectLst/>
              </a:rPr>
              <a:t> </a:t>
            </a:r>
            <a:r>
              <a:rPr lang="en-US" b="0" dirty="0" smtClean="0">
                <a:solidFill>
                  <a:schemeClr val="tx1"/>
                </a:solidFill>
                <a:effectLst/>
              </a:rPr>
              <a:t>I have a car.</a:t>
            </a:r>
            <a:r>
              <a:rPr lang="en-US" b="0" dirty="0">
                <a:solidFill>
                  <a:schemeClr val="tx1"/>
                </a:solidFill>
                <a:effectLst/>
              </a:rPr>
              <a:t/>
            </a:r>
            <a:br>
              <a:rPr lang="en-US" b="0" dirty="0">
                <a:solidFill>
                  <a:schemeClr val="tx1"/>
                </a:solidFill>
                <a:effectLst/>
              </a:rPr>
            </a:br>
            <a:endParaRPr lang="ar-IQ" dirty="0">
              <a:solidFill>
                <a:schemeClr val="tx1"/>
              </a:solidFill>
            </a:endParaRPr>
          </a:p>
        </p:txBody>
      </p:sp>
    </p:spTree>
    <p:extLst>
      <p:ext uri="{BB962C8B-B14F-4D97-AF65-F5344CB8AC3E}">
        <p14:creationId xmlns:p14="http://schemas.microsoft.com/office/powerpoint/2010/main" xmlns="" val="1000376406"/>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76672"/>
            <a:ext cx="8183880" cy="2808312"/>
          </a:xfrm>
        </p:spPr>
        <p:txBody>
          <a:bodyPr/>
          <a:lstStyle/>
          <a:p>
            <a:pPr algn="ctr"/>
            <a:r>
              <a:rPr lang="en-US" dirty="0" smtClean="0">
                <a:solidFill>
                  <a:srgbClr val="C00000"/>
                </a:solidFill>
              </a:rPr>
              <a:t>Speech acts</a:t>
            </a:r>
            <a:endParaRPr lang="ar-IQ" dirty="0">
              <a:solidFill>
                <a:srgbClr val="C00000"/>
              </a:solidFill>
            </a:endParaRPr>
          </a:p>
        </p:txBody>
      </p:sp>
    </p:spTree>
    <p:extLst>
      <p:ext uri="{BB962C8B-B14F-4D97-AF65-F5344CB8AC3E}">
        <p14:creationId xmlns:p14="http://schemas.microsoft.com/office/powerpoint/2010/main" xmlns="" val="2728568190"/>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19256" cy="4896544"/>
          </a:xfrm>
        </p:spPr>
        <p:txBody>
          <a:bodyPr>
            <a:normAutofit fontScale="90000"/>
          </a:bodyPr>
          <a:lstStyle/>
          <a:p>
            <a:pPr algn="ctr">
              <a:lnSpc>
                <a:spcPct val="150000"/>
              </a:lnSpc>
            </a:pPr>
            <a:r>
              <a:rPr lang="en-US" b="0" dirty="0" smtClean="0">
                <a:solidFill>
                  <a:schemeClr val="tx1"/>
                </a:solidFill>
              </a:rPr>
              <a:t>They are actions such as ‘ </a:t>
            </a:r>
            <a:r>
              <a:rPr lang="en-US" b="0" dirty="0" smtClean="0">
                <a:solidFill>
                  <a:srgbClr val="7030A0"/>
                </a:solidFill>
              </a:rPr>
              <a:t>requesting , commanding , questioning or informing ‘. </a:t>
            </a:r>
            <a:br>
              <a:rPr lang="en-US" b="0" dirty="0" smtClean="0">
                <a:solidFill>
                  <a:srgbClr val="7030A0"/>
                </a:solidFill>
              </a:rPr>
            </a:br>
            <a:r>
              <a:rPr lang="en-US" b="0" dirty="0">
                <a:solidFill>
                  <a:srgbClr val="7030A0"/>
                </a:solidFill>
              </a:rPr>
              <a:t/>
            </a:r>
            <a:br>
              <a:rPr lang="en-US" b="0" dirty="0">
                <a:solidFill>
                  <a:srgbClr val="7030A0"/>
                </a:solidFill>
              </a:rPr>
            </a:br>
            <a:r>
              <a:rPr lang="en-US" b="0" dirty="0" smtClean="0">
                <a:solidFill>
                  <a:schemeClr val="tx1"/>
                </a:solidFill>
              </a:rPr>
              <a:t>So , language users perform actions by utterances.</a:t>
            </a:r>
            <a:endParaRPr lang="ar-IQ" b="0" dirty="0">
              <a:solidFill>
                <a:schemeClr val="tx1"/>
              </a:solidFill>
            </a:endParaRPr>
          </a:p>
        </p:txBody>
      </p:sp>
    </p:spTree>
    <p:extLst>
      <p:ext uri="{BB962C8B-B14F-4D97-AF65-F5344CB8AC3E}">
        <p14:creationId xmlns:p14="http://schemas.microsoft.com/office/powerpoint/2010/main" xmlns="" val="4232645888"/>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183880" cy="5990416"/>
          </a:xfrm>
        </p:spPr>
        <p:txBody>
          <a:bodyPr>
            <a:normAutofit fontScale="90000"/>
          </a:bodyPr>
          <a:lstStyle/>
          <a:p>
            <a:pPr>
              <a:lnSpc>
                <a:spcPct val="150000"/>
              </a:lnSpc>
            </a:pPr>
            <a:r>
              <a:rPr lang="en-US" b="0" dirty="0" smtClean="0">
                <a:solidFill>
                  <a:schemeClr val="tx1"/>
                </a:solidFill>
              </a:rPr>
              <a:t>Language users usually use certain syntactic structure to do certain functions as:</a:t>
            </a:r>
            <a:br>
              <a:rPr lang="en-US" b="0" dirty="0" smtClean="0">
                <a:solidFill>
                  <a:schemeClr val="tx1"/>
                </a:solidFill>
              </a:rPr>
            </a:br>
            <a:r>
              <a:rPr lang="en-US" b="0" dirty="0" smtClean="0">
                <a:solidFill>
                  <a:schemeClr val="tx1"/>
                </a:solidFill>
              </a:rPr>
              <a:t> </a:t>
            </a:r>
            <a:r>
              <a:rPr lang="en-US" b="0" dirty="0">
                <a:solidFill>
                  <a:schemeClr val="tx1"/>
                </a:solidFill>
              </a:rPr>
              <a:t/>
            </a:r>
            <a:br>
              <a:rPr lang="en-US" b="0" dirty="0">
                <a:solidFill>
                  <a:schemeClr val="tx1"/>
                </a:solidFill>
              </a:rPr>
            </a:br>
            <a:r>
              <a:rPr lang="en-US" b="0" dirty="0" smtClean="0">
                <a:solidFill>
                  <a:srgbClr val="002060"/>
                </a:solidFill>
              </a:rPr>
              <a:t>Interrogative         Question</a:t>
            </a:r>
            <a:br>
              <a:rPr lang="en-US" b="0" dirty="0" smtClean="0">
                <a:solidFill>
                  <a:srgbClr val="002060"/>
                </a:solidFill>
              </a:rPr>
            </a:br>
            <a:r>
              <a:rPr lang="en-US" b="0" dirty="0" smtClean="0">
                <a:solidFill>
                  <a:srgbClr val="002060"/>
                </a:solidFill>
              </a:rPr>
              <a:t>Imperative            Command(request)</a:t>
            </a:r>
            <a:br>
              <a:rPr lang="en-US" b="0" dirty="0" smtClean="0">
                <a:solidFill>
                  <a:srgbClr val="002060"/>
                </a:solidFill>
              </a:rPr>
            </a:br>
            <a:r>
              <a:rPr lang="en-US" b="0" dirty="0" smtClean="0">
                <a:solidFill>
                  <a:srgbClr val="002060"/>
                </a:solidFill>
              </a:rPr>
              <a:t>Declarative            Statement</a:t>
            </a:r>
            <a:br>
              <a:rPr lang="en-US" b="0" dirty="0" smtClean="0">
                <a:solidFill>
                  <a:srgbClr val="002060"/>
                </a:solidFill>
              </a:rPr>
            </a:br>
            <a:r>
              <a:rPr lang="en-US" b="0" dirty="0" smtClean="0">
                <a:solidFill>
                  <a:schemeClr val="tx1"/>
                </a:solidFill>
              </a:rPr>
              <a:t>  </a:t>
            </a:r>
            <a:endParaRPr lang="ar-IQ" b="0" dirty="0">
              <a:solidFill>
                <a:schemeClr val="tx1"/>
              </a:solidFill>
            </a:endParaRPr>
          </a:p>
        </p:txBody>
      </p:sp>
      <p:sp>
        <p:nvSpPr>
          <p:cNvPr id="5" name="Right Arrow 4"/>
          <p:cNvSpPr/>
          <p:nvPr/>
        </p:nvSpPr>
        <p:spPr>
          <a:xfrm>
            <a:off x="3410767" y="3833631"/>
            <a:ext cx="801193" cy="1211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6" name="Right Arrow 5"/>
          <p:cNvSpPr/>
          <p:nvPr/>
        </p:nvSpPr>
        <p:spPr>
          <a:xfrm>
            <a:off x="3230057" y="4603986"/>
            <a:ext cx="981903" cy="1211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
        <p:nvSpPr>
          <p:cNvPr id="7" name="Right Arrow 6"/>
          <p:cNvSpPr/>
          <p:nvPr/>
        </p:nvSpPr>
        <p:spPr>
          <a:xfrm>
            <a:off x="3059832" y="5305130"/>
            <a:ext cx="1152127" cy="12115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xmlns="" val="1275201372"/>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183880" cy="5918408"/>
          </a:xfrm>
        </p:spPr>
        <p:txBody>
          <a:bodyPr>
            <a:normAutofit fontScale="90000"/>
          </a:bodyPr>
          <a:lstStyle/>
          <a:p>
            <a:pPr>
              <a:lnSpc>
                <a:spcPct val="150000"/>
              </a:lnSpc>
            </a:pPr>
            <a:r>
              <a:rPr lang="en-US" b="0" dirty="0" smtClean="0">
                <a:solidFill>
                  <a:schemeClr val="tx1"/>
                </a:solidFill>
              </a:rPr>
              <a:t>When the syntactic structure(content) is identical with the function , the speech act is direct ,as in:</a:t>
            </a:r>
            <a:br>
              <a:rPr lang="en-US" b="0" dirty="0" smtClean="0">
                <a:solidFill>
                  <a:schemeClr val="tx1"/>
                </a:solidFill>
              </a:rPr>
            </a:br>
            <a:r>
              <a:rPr lang="en-US" b="0" dirty="0" smtClean="0">
                <a:solidFill>
                  <a:srgbClr val="002060"/>
                </a:solidFill>
              </a:rPr>
              <a:t>- What’s your name ?</a:t>
            </a:r>
            <a:br>
              <a:rPr lang="en-US" b="0" dirty="0" smtClean="0">
                <a:solidFill>
                  <a:srgbClr val="002060"/>
                </a:solidFill>
              </a:rPr>
            </a:br>
            <a:r>
              <a:rPr lang="en-US" b="0" dirty="0" smtClean="0">
                <a:solidFill>
                  <a:srgbClr val="002060"/>
                </a:solidFill>
              </a:rPr>
              <a:t>- Give me that book .</a:t>
            </a:r>
            <a:br>
              <a:rPr lang="en-US" b="0" dirty="0" smtClean="0">
                <a:solidFill>
                  <a:srgbClr val="002060"/>
                </a:solidFill>
              </a:rPr>
            </a:br>
            <a:r>
              <a:rPr lang="en-US" b="0" dirty="0" smtClean="0">
                <a:solidFill>
                  <a:srgbClr val="002060"/>
                </a:solidFill>
              </a:rPr>
              <a:t>- I have a pen .</a:t>
            </a:r>
            <a:br>
              <a:rPr lang="en-US" b="0" dirty="0" smtClean="0">
                <a:solidFill>
                  <a:srgbClr val="002060"/>
                </a:solidFill>
              </a:rPr>
            </a:br>
            <a:r>
              <a:rPr lang="en-US" b="0" dirty="0" smtClean="0">
                <a:solidFill>
                  <a:srgbClr val="002060"/>
                </a:solidFill>
              </a:rPr>
              <a:t>- Let me go .</a:t>
            </a:r>
            <a:br>
              <a:rPr lang="en-US" b="0" dirty="0" smtClean="0">
                <a:solidFill>
                  <a:srgbClr val="002060"/>
                </a:solidFill>
              </a:rPr>
            </a:br>
            <a:endParaRPr lang="ar-IQ" b="0" dirty="0">
              <a:solidFill>
                <a:srgbClr val="002060"/>
              </a:solidFill>
            </a:endParaRPr>
          </a:p>
        </p:txBody>
      </p:sp>
    </p:spTree>
    <p:extLst>
      <p:ext uri="{BB962C8B-B14F-4D97-AF65-F5344CB8AC3E}">
        <p14:creationId xmlns:p14="http://schemas.microsoft.com/office/powerpoint/2010/main" xmlns="" val="2833374756"/>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14" y="620688"/>
            <a:ext cx="8712968" cy="6552727"/>
          </a:xfrm>
        </p:spPr>
        <p:txBody>
          <a:bodyPr>
            <a:normAutofit fontScale="90000"/>
          </a:bodyPr>
          <a:lstStyle/>
          <a:p>
            <a:pPr>
              <a:lnSpc>
                <a:spcPct val="150000"/>
              </a:lnSpc>
            </a:pPr>
            <a:r>
              <a:rPr lang="ar-IQ" b="0" dirty="0" smtClean="0">
                <a:solidFill>
                  <a:schemeClr val="tx1"/>
                </a:solidFill>
              </a:rPr>
              <a:t> </a:t>
            </a:r>
            <a:r>
              <a:rPr lang="en-US" b="0" dirty="0" smtClean="0">
                <a:solidFill>
                  <a:schemeClr val="tx1"/>
                </a:solidFill>
              </a:rPr>
              <a:t/>
            </a:r>
            <a:br>
              <a:rPr lang="en-US" b="0" dirty="0" smtClean="0">
                <a:solidFill>
                  <a:schemeClr val="tx1"/>
                </a:solidFill>
              </a:rPr>
            </a:br>
            <a:r>
              <a:rPr lang="en-US" b="0" dirty="0">
                <a:solidFill>
                  <a:schemeClr val="tx1"/>
                </a:solidFill>
              </a:rPr>
              <a:t/>
            </a:r>
            <a:br>
              <a:rPr lang="en-US" b="0" dirty="0">
                <a:solidFill>
                  <a:schemeClr val="tx1"/>
                </a:solidFill>
              </a:rPr>
            </a:br>
            <a:r>
              <a:rPr lang="en-US" b="0" dirty="0" smtClean="0">
                <a:solidFill>
                  <a:schemeClr val="tx1"/>
                </a:solidFill>
              </a:rPr>
              <a:t/>
            </a:r>
            <a:br>
              <a:rPr lang="en-US" b="0" dirty="0" smtClean="0">
                <a:solidFill>
                  <a:schemeClr val="tx1"/>
                </a:solidFill>
              </a:rPr>
            </a:br>
            <a:r>
              <a:rPr lang="en-US" b="0" dirty="0" smtClean="0">
                <a:solidFill>
                  <a:schemeClr val="tx1"/>
                </a:solidFill>
              </a:rPr>
              <a:t/>
            </a:r>
            <a:br>
              <a:rPr lang="en-US" b="0" dirty="0" smtClean="0">
                <a:solidFill>
                  <a:schemeClr val="tx1"/>
                </a:solidFill>
              </a:rPr>
            </a:br>
            <a:r>
              <a:rPr lang="en-US" b="0" dirty="0" smtClean="0">
                <a:solidFill>
                  <a:schemeClr val="tx1"/>
                </a:solidFill>
              </a:rPr>
              <a:t>When the syntactic structure is not identical (a question can be a request), the speech act is indirect, as in :</a:t>
            </a:r>
            <a:br>
              <a:rPr lang="en-US" b="0" dirty="0" smtClean="0">
                <a:solidFill>
                  <a:schemeClr val="tx1"/>
                </a:solidFill>
              </a:rPr>
            </a:br>
            <a:r>
              <a:rPr lang="en-US" b="0" dirty="0" smtClean="0">
                <a:solidFill>
                  <a:srgbClr val="002060"/>
                </a:solidFill>
              </a:rPr>
              <a:t>- Can you pass the salt ?</a:t>
            </a:r>
            <a:br>
              <a:rPr lang="en-US" b="0" dirty="0" smtClean="0">
                <a:solidFill>
                  <a:srgbClr val="002060"/>
                </a:solidFill>
              </a:rPr>
            </a:br>
            <a:r>
              <a:rPr lang="en-US" b="0" dirty="0" smtClean="0">
                <a:solidFill>
                  <a:srgbClr val="002060"/>
                </a:solidFill>
              </a:rPr>
              <a:t>- Do you know the way to the garage?</a:t>
            </a:r>
            <a:br>
              <a:rPr lang="en-US" b="0" dirty="0" smtClean="0">
                <a:solidFill>
                  <a:srgbClr val="002060"/>
                </a:solidFill>
              </a:rPr>
            </a:br>
            <a:r>
              <a:rPr lang="en-US" b="0" dirty="0" smtClean="0">
                <a:solidFill>
                  <a:srgbClr val="002060"/>
                </a:solidFill>
              </a:rPr>
              <a:t>- You could be a little more quiet.</a:t>
            </a:r>
            <a:br>
              <a:rPr lang="en-US" b="0" dirty="0" smtClean="0">
                <a:solidFill>
                  <a:srgbClr val="002060"/>
                </a:solidFill>
              </a:rPr>
            </a:br>
            <a:r>
              <a:rPr lang="en-US" b="0" dirty="0" smtClean="0">
                <a:solidFill>
                  <a:srgbClr val="002060"/>
                </a:solidFill>
              </a:rPr>
              <a:t>- Why not stop here.</a:t>
            </a:r>
            <a:br>
              <a:rPr lang="en-US" b="0" dirty="0" smtClean="0">
                <a:solidFill>
                  <a:srgbClr val="002060"/>
                </a:solidFill>
              </a:rPr>
            </a:br>
            <a:r>
              <a:rPr lang="en-US" b="0" dirty="0">
                <a:solidFill>
                  <a:srgbClr val="002060"/>
                </a:solidFill>
              </a:rPr>
              <a:t/>
            </a:r>
            <a:br>
              <a:rPr lang="en-US" b="0" dirty="0">
                <a:solidFill>
                  <a:srgbClr val="002060"/>
                </a:solidFill>
              </a:rPr>
            </a:br>
            <a:endParaRPr lang="ar-IQ" b="0" dirty="0">
              <a:solidFill>
                <a:srgbClr val="002060"/>
              </a:solidFill>
            </a:endParaRPr>
          </a:p>
        </p:txBody>
      </p:sp>
    </p:spTree>
    <p:extLst>
      <p:ext uri="{BB962C8B-B14F-4D97-AF65-F5344CB8AC3E}">
        <p14:creationId xmlns:p14="http://schemas.microsoft.com/office/powerpoint/2010/main" xmlns="" val="3691623007"/>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484784"/>
            <a:ext cx="8183880" cy="1944216"/>
          </a:xfrm>
        </p:spPr>
        <p:txBody>
          <a:bodyPr/>
          <a:lstStyle/>
          <a:p>
            <a:pPr algn="ctr"/>
            <a:r>
              <a:rPr lang="en-US" dirty="0" smtClean="0">
                <a:solidFill>
                  <a:srgbClr val="C00000"/>
                </a:solidFill>
              </a:rPr>
              <a:t>Invisible Meaning </a:t>
            </a:r>
            <a:endParaRPr lang="ar-IQ" dirty="0">
              <a:solidFill>
                <a:srgbClr val="C00000"/>
              </a:solidFill>
            </a:endParaRPr>
          </a:p>
        </p:txBody>
      </p:sp>
    </p:spTree>
    <p:extLst>
      <p:ext uri="{BB962C8B-B14F-4D97-AF65-F5344CB8AC3E}">
        <p14:creationId xmlns:p14="http://schemas.microsoft.com/office/powerpoint/2010/main" xmlns="" val="2625787582"/>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476672"/>
            <a:ext cx="8183880" cy="5558368"/>
          </a:xfrm>
        </p:spPr>
        <p:txBody>
          <a:bodyPr>
            <a:normAutofit fontScale="90000"/>
          </a:bodyPr>
          <a:lstStyle/>
          <a:p>
            <a:pPr algn="ctr">
              <a:lnSpc>
                <a:spcPct val="150000"/>
              </a:lnSpc>
            </a:pPr>
            <a:r>
              <a:rPr lang="en-US" b="0" dirty="0" smtClean="0">
                <a:solidFill>
                  <a:schemeClr val="tx1"/>
                </a:solidFill>
              </a:rPr>
              <a:t>Indirect speech acts are used because they are more gentle and more polite in our society than direct speech acts.</a:t>
            </a:r>
            <a:br>
              <a:rPr lang="en-US" b="0" dirty="0" smtClean="0">
                <a:solidFill>
                  <a:schemeClr val="tx1"/>
                </a:solidFill>
              </a:rPr>
            </a:br>
            <a:r>
              <a:rPr lang="en-US" b="0" dirty="0" smtClean="0">
                <a:solidFill>
                  <a:schemeClr val="tx1"/>
                </a:solidFill>
              </a:rPr>
              <a:t/>
            </a:r>
            <a:br>
              <a:rPr lang="en-US" b="0" dirty="0" smtClean="0">
                <a:solidFill>
                  <a:schemeClr val="tx1"/>
                </a:solidFill>
              </a:rPr>
            </a:br>
            <a:r>
              <a:rPr lang="en-US" b="0" dirty="0" smtClean="0">
                <a:solidFill>
                  <a:srgbClr val="FF0000"/>
                </a:solidFill>
              </a:rPr>
              <a:t>Compare :                                       </a:t>
            </a:r>
            <a:r>
              <a:rPr lang="en-US" b="0" dirty="0">
                <a:solidFill>
                  <a:schemeClr val="tx1"/>
                </a:solidFill>
              </a:rPr>
              <a:t/>
            </a:r>
            <a:br>
              <a:rPr lang="en-US" b="0" dirty="0">
                <a:solidFill>
                  <a:schemeClr val="tx1"/>
                </a:solidFill>
              </a:rPr>
            </a:br>
            <a:r>
              <a:rPr lang="en-US" b="0" dirty="0" smtClean="0">
                <a:solidFill>
                  <a:schemeClr val="tx1"/>
                </a:solidFill>
              </a:rPr>
              <a:t>- </a:t>
            </a:r>
            <a:r>
              <a:rPr lang="en-US" b="0" dirty="0" smtClean="0">
                <a:solidFill>
                  <a:srgbClr val="002060"/>
                </a:solidFill>
              </a:rPr>
              <a:t>Could you open that door for me ?</a:t>
            </a:r>
            <a:br>
              <a:rPr lang="en-US" b="0" dirty="0" smtClean="0">
                <a:solidFill>
                  <a:srgbClr val="002060"/>
                </a:solidFill>
              </a:rPr>
            </a:br>
            <a:r>
              <a:rPr lang="en-US" b="0" dirty="0" smtClean="0">
                <a:solidFill>
                  <a:srgbClr val="002060"/>
                </a:solidFill>
              </a:rPr>
              <a:t> - Open that door .                            </a:t>
            </a:r>
            <a:endParaRPr lang="ar-IQ" b="0" dirty="0">
              <a:solidFill>
                <a:srgbClr val="002060"/>
              </a:solidFill>
            </a:endParaRPr>
          </a:p>
        </p:txBody>
      </p:sp>
    </p:spTree>
    <p:extLst>
      <p:ext uri="{BB962C8B-B14F-4D97-AF65-F5344CB8AC3E}">
        <p14:creationId xmlns:p14="http://schemas.microsoft.com/office/powerpoint/2010/main" xmlns="" val="970245857"/>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91264" cy="3024336"/>
          </a:xfrm>
        </p:spPr>
        <p:txBody>
          <a:bodyPr/>
          <a:lstStyle/>
          <a:p>
            <a:pPr algn="ctr"/>
            <a:r>
              <a:rPr lang="en-US" dirty="0" smtClean="0">
                <a:solidFill>
                  <a:srgbClr val="C00000"/>
                </a:solidFill>
              </a:rPr>
              <a:t>Politeness </a:t>
            </a:r>
            <a:endParaRPr lang="ar-IQ" dirty="0">
              <a:solidFill>
                <a:srgbClr val="C00000"/>
              </a:solidFill>
            </a:endParaRPr>
          </a:p>
        </p:txBody>
      </p:sp>
    </p:spTree>
    <p:extLst>
      <p:ext uri="{BB962C8B-B14F-4D97-AF65-F5344CB8AC3E}">
        <p14:creationId xmlns:p14="http://schemas.microsoft.com/office/powerpoint/2010/main" xmlns="" val="2569597748"/>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91264" cy="5112568"/>
          </a:xfrm>
        </p:spPr>
        <p:txBody>
          <a:bodyPr/>
          <a:lstStyle/>
          <a:p>
            <a:pPr>
              <a:lnSpc>
                <a:spcPct val="150000"/>
              </a:lnSpc>
            </a:pPr>
            <a:r>
              <a:rPr lang="en-US" dirty="0" smtClean="0">
                <a:solidFill>
                  <a:schemeClr val="tx1"/>
                </a:solidFill>
                <a:effectLst/>
              </a:rPr>
              <a:t>Politeness</a:t>
            </a:r>
            <a:r>
              <a:rPr lang="en-US" b="0" dirty="0">
                <a:solidFill>
                  <a:schemeClr val="tx1"/>
                </a:solidFill>
                <a:effectLst/>
              </a:rPr>
              <a:t> is best expressed as the practical </a:t>
            </a:r>
            <a:r>
              <a:rPr lang="en-US" b="0" dirty="0" smtClean="0">
                <a:solidFill>
                  <a:schemeClr val="tx1"/>
                </a:solidFill>
                <a:effectLst/>
              </a:rPr>
              <a:t>application of good</a:t>
            </a:r>
            <a:r>
              <a:rPr lang="en-US" b="0" dirty="0">
                <a:solidFill>
                  <a:schemeClr val="tx1"/>
                </a:solidFill>
                <a:effectLst/>
              </a:rPr>
              <a:t> </a:t>
            </a:r>
            <a:r>
              <a:rPr lang="en-US" b="0" dirty="0">
                <a:solidFill>
                  <a:schemeClr val="tx1"/>
                </a:solidFill>
                <a:effectLst/>
                <a:hlinkClick r:id="rId2" tooltip="Manners"/>
              </a:rPr>
              <a:t>manners</a:t>
            </a:r>
            <a:r>
              <a:rPr lang="en-US" b="0" dirty="0">
                <a:solidFill>
                  <a:schemeClr val="tx1"/>
                </a:solidFill>
                <a:effectLst/>
              </a:rPr>
              <a:t> or </a:t>
            </a:r>
            <a:r>
              <a:rPr lang="en-US" b="0" dirty="0">
                <a:solidFill>
                  <a:schemeClr val="tx1"/>
                </a:solidFill>
                <a:effectLst/>
                <a:hlinkClick r:id="rId3" tooltip="Etiquette"/>
              </a:rPr>
              <a:t>etiquette</a:t>
            </a:r>
            <a:r>
              <a:rPr lang="en-US" b="0" dirty="0" smtClean="0">
                <a:solidFill>
                  <a:schemeClr val="tx1"/>
                </a:solidFill>
                <a:effectLst/>
              </a:rPr>
              <a:t>. It has to do with ideas as being tactful , modest and nice .</a:t>
            </a:r>
            <a:endParaRPr lang="ar-IQ" dirty="0">
              <a:solidFill>
                <a:schemeClr val="tx1"/>
              </a:solidFill>
            </a:endParaRPr>
          </a:p>
        </p:txBody>
      </p:sp>
    </p:spTree>
    <p:extLst>
      <p:ext uri="{BB962C8B-B14F-4D97-AF65-F5344CB8AC3E}">
        <p14:creationId xmlns:p14="http://schemas.microsoft.com/office/powerpoint/2010/main" xmlns="" val="3299345336"/>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22376" y="692696"/>
            <a:ext cx="7772400" cy="2736304"/>
          </a:xfrm>
        </p:spPr>
        <p:txBody>
          <a:bodyPr/>
          <a:lstStyle/>
          <a:p>
            <a:pPr algn="ctr"/>
            <a:r>
              <a:rPr lang="en-US" b="0" dirty="0" smtClean="0">
                <a:effectLst/>
              </a:rPr>
              <a:t> </a:t>
            </a:r>
            <a:r>
              <a:rPr lang="en-US" b="0" dirty="0">
                <a:effectLst/>
              </a:rPr>
              <a:t>Face    </a:t>
            </a:r>
            <a:r>
              <a:rPr lang="en-US" b="0" dirty="0" smtClean="0">
                <a:effectLst/>
              </a:rPr>
              <a:t> Self-image</a:t>
            </a:r>
            <a:endParaRPr lang="ar-IQ" b="0" dirty="0">
              <a:effectLst/>
            </a:endParaRPr>
          </a:p>
        </p:txBody>
      </p:sp>
      <p:sp>
        <p:nvSpPr>
          <p:cNvPr id="6" name="Equal 5"/>
          <p:cNvSpPr/>
          <p:nvPr/>
        </p:nvSpPr>
        <p:spPr>
          <a:xfrm>
            <a:off x="3635896" y="2780928"/>
            <a:ext cx="576064" cy="504056"/>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solidFill>
                <a:schemeClr val="tx1"/>
              </a:solidFill>
            </a:endParaRPr>
          </a:p>
        </p:txBody>
      </p:sp>
    </p:spTree>
    <p:extLst>
      <p:ext uri="{BB962C8B-B14F-4D97-AF65-F5344CB8AC3E}">
        <p14:creationId xmlns:p14="http://schemas.microsoft.com/office/powerpoint/2010/main" xmlns="" val="2033504921"/>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562944"/>
          </a:xfrm>
        </p:spPr>
        <p:txBody>
          <a:bodyPr>
            <a:noAutofit/>
          </a:bodyPr>
          <a:lstStyle/>
          <a:p>
            <a:pPr algn="ctr">
              <a:lnSpc>
                <a:spcPct val="150000"/>
              </a:lnSpc>
            </a:pPr>
            <a:r>
              <a:rPr lang="en-GB" sz="3200" b="1" dirty="0">
                <a:solidFill>
                  <a:srgbClr val="7030A0"/>
                </a:solidFill>
                <a:cs typeface="Times New Roman" pitchFamily="18" charset="0"/>
              </a:rPr>
              <a:t>Negative face </a:t>
            </a:r>
            <a:r>
              <a:rPr lang="en-GB" sz="3200" dirty="0">
                <a:solidFill>
                  <a:srgbClr val="7030A0"/>
                </a:solidFill>
                <a:cs typeface="Times New Roman" pitchFamily="18" charset="0"/>
              </a:rPr>
              <a:t>refers to the want of every competent adult member that his actions be unimpeded by others</a:t>
            </a:r>
            <a:br>
              <a:rPr lang="en-GB" sz="3200" dirty="0">
                <a:solidFill>
                  <a:srgbClr val="7030A0"/>
                </a:solidFill>
                <a:cs typeface="Times New Roman" pitchFamily="18" charset="0"/>
              </a:rPr>
            </a:br>
            <a:r>
              <a:rPr lang="en-GB" sz="3200" dirty="0">
                <a:solidFill>
                  <a:srgbClr val="7030A0"/>
                </a:solidFill>
                <a:cs typeface="Times New Roman" pitchFamily="18" charset="0"/>
              </a:rPr>
              <a:t/>
            </a:r>
            <a:br>
              <a:rPr lang="en-GB" sz="3200" dirty="0">
                <a:solidFill>
                  <a:srgbClr val="7030A0"/>
                </a:solidFill>
                <a:cs typeface="Times New Roman" pitchFamily="18" charset="0"/>
              </a:rPr>
            </a:br>
            <a:r>
              <a:rPr lang="en-GB" sz="3200" b="1" dirty="0">
                <a:solidFill>
                  <a:srgbClr val="7030A0"/>
                </a:solidFill>
                <a:cs typeface="Times New Roman" pitchFamily="18" charset="0"/>
              </a:rPr>
              <a:t>Positive face</a:t>
            </a:r>
            <a:r>
              <a:rPr lang="en-GB" sz="3200" dirty="0">
                <a:solidFill>
                  <a:srgbClr val="7030A0"/>
                </a:solidFill>
                <a:cs typeface="Times New Roman" pitchFamily="18" charset="0"/>
              </a:rPr>
              <a:t> refers to the want of every member that his wants be desirable to at least some others</a:t>
            </a:r>
            <a:r>
              <a:rPr lang="de-DE" sz="3200" dirty="0">
                <a:solidFill>
                  <a:srgbClr val="7030A0"/>
                </a:solidFill>
                <a:cs typeface="Times New Roman" pitchFamily="18" charset="0"/>
              </a:rPr>
              <a:t/>
            </a:r>
            <a:br>
              <a:rPr lang="de-DE" sz="3200" dirty="0">
                <a:solidFill>
                  <a:srgbClr val="7030A0"/>
                </a:solidFill>
                <a:cs typeface="Times New Roman" pitchFamily="18" charset="0"/>
              </a:rPr>
            </a:br>
            <a:r>
              <a:rPr lang="en-GB" sz="3200" dirty="0">
                <a:solidFill>
                  <a:srgbClr val="7030A0"/>
                </a:solidFill>
                <a:cs typeface="Times New Roman" pitchFamily="18" charset="0"/>
              </a:rPr>
              <a:t>    </a:t>
            </a:r>
            <a:r>
              <a:rPr lang="de-DE" sz="3200" dirty="0">
                <a:solidFill>
                  <a:srgbClr val="7030A0"/>
                </a:solidFill>
                <a:cs typeface="Times New Roman" pitchFamily="18" charset="0"/>
              </a:rPr>
              <a:t/>
            </a:r>
            <a:br>
              <a:rPr lang="de-DE" sz="3200" dirty="0">
                <a:solidFill>
                  <a:srgbClr val="7030A0"/>
                </a:solidFill>
                <a:cs typeface="Times New Roman" pitchFamily="18" charset="0"/>
              </a:rPr>
            </a:br>
            <a:endParaRPr lang="ar-IQ" sz="3200" dirty="0"/>
          </a:p>
        </p:txBody>
      </p:sp>
    </p:spTree>
    <p:extLst>
      <p:ext uri="{BB962C8B-B14F-4D97-AF65-F5344CB8AC3E}">
        <p14:creationId xmlns:p14="http://schemas.microsoft.com/office/powerpoint/2010/main" xmlns="" val="3439676609"/>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530352"/>
            <a:ext cx="8424936" cy="5634952"/>
          </a:xfrm>
        </p:spPr>
        <p:txBody>
          <a:bodyPr/>
          <a:lstStyle/>
          <a:p>
            <a:pPr marL="342900" indent="-342900" algn="ctr">
              <a:lnSpc>
                <a:spcPct val="90000"/>
              </a:lnSpc>
              <a:buFontTx/>
              <a:buNone/>
            </a:pPr>
            <a:r>
              <a:rPr lang="en-GB" b="1" dirty="0" smtClean="0">
                <a:cs typeface="Times New Roman" pitchFamily="18" charset="0"/>
              </a:rPr>
              <a:t>Face Threatening</a:t>
            </a:r>
          </a:p>
          <a:p>
            <a:pPr marL="342900" indent="-342900" algn="ctr">
              <a:lnSpc>
                <a:spcPct val="90000"/>
              </a:lnSpc>
              <a:buFontTx/>
              <a:buNone/>
            </a:pPr>
            <a:r>
              <a:rPr lang="en-GB" b="1" dirty="0" smtClean="0">
                <a:cs typeface="Times New Roman" pitchFamily="18" charset="0"/>
              </a:rPr>
              <a:t> </a:t>
            </a:r>
            <a:r>
              <a:rPr lang="en-GB" dirty="0" smtClean="0">
                <a:cs typeface="Times New Roman" pitchFamily="18" charset="0"/>
              </a:rPr>
              <a:t>Those </a:t>
            </a:r>
            <a:r>
              <a:rPr lang="en-GB" dirty="0">
                <a:cs typeface="Times New Roman" pitchFamily="18" charset="0"/>
              </a:rPr>
              <a:t>acts that by their nature run contrary to the face wants of the addressee and/or of the speaker`s </a:t>
            </a:r>
          </a:p>
          <a:p>
            <a:pPr marL="342900" indent="-342900" algn="ctr">
              <a:lnSpc>
                <a:spcPct val="90000"/>
              </a:lnSpc>
              <a:buFontTx/>
              <a:buNone/>
            </a:pPr>
            <a:endParaRPr lang="en-GB" dirty="0">
              <a:cs typeface="Times New Roman" pitchFamily="18" charset="0"/>
            </a:endParaRPr>
          </a:p>
          <a:p>
            <a:pPr marL="342900" indent="-342900" algn="ctr">
              <a:lnSpc>
                <a:spcPct val="90000"/>
              </a:lnSpc>
              <a:buFontTx/>
              <a:buNone/>
            </a:pPr>
            <a:r>
              <a:rPr lang="de-DE" dirty="0">
                <a:cs typeface="Times New Roman" pitchFamily="18" charset="0"/>
              </a:rPr>
              <a:t>The negative face is threatened by...</a:t>
            </a:r>
          </a:p>
          <a:p>
            <a:pPr marL="342900" indent="-342900" algn="ctr">
              <a:lnSpc>
                <a:spcPct val="90000"/>
              </a:lnSpc>
              <a:buFontTx/>
              <a:buNone/>
            </a:pPr>
            <a:r>
              <a:rPr lang="en-GB" dirty="0">
                <a:cs typeface="Times New Roman" pitchFamily="18" charset="0"/>
              </a:rPr>
              <a:t>	…acts that appear to impede the addressee</a:t>
            </a:r>
            <a:r>
              <a:rPr lang="de-DE" dirty="0">
                <a:cs typeface="Times New Roman" pitchFamily="18" charset="0"/>
              </a:rPr>
              <a:t>´</a:t>
            </a:r>
            <a:r>
              <a:rPr lang="en-GB" dirty="0">
                <a:cs typeface="Times New Roman" pitchFamily="18" charset="0"/>
              </a:rPr>
              <a:t>s independence of movement and freedom of action</a:t>
            </a:r>
          </a:p>
          <a:p>
            <a:pPr marL="342900" indent="-342900" algn="ctr">
              <a:lnSpc>
                <a:spcPct val="90000"/>
              </a:lnSpc>
              <a:buFontTx/>
              <a:buNone/>
            </a:pPr>
            <a:endParaRPr lang="en-GB" dirty="0">
              <a:cs typeface="Times New Roman" pitchFamily="18" charset="0"/>
            </a:endParaRPr>
          </a:p>
          <a:p>
            <a:pPr marL="342900" indent="-342900" algn="ctr">
              <a:lnSpc>
                <a:spcPct val="90000"/>
              </a:lnSpc>
              <a:buFontTx/>
              <a:buNone/>
            </a:pPr>
            <a:r>
              <a:rPr lang="en-GB" dirty="0">
                <a:cs typeface="Times New Roman" pitchFamily="18" charset="0"/>
              </a:rPr>
              <a:t>The positive face is threatened by…</a:t>
            </a:r>
            <a:endParaRPr lang="de-DE" dirty="0">
              <a:cs typeface="Times New Roman" pitchFamily="18" charset="0"/>
            </a:endParaRPr>
          </a:p>
          <a:p>
            <a:pPr marL="342900" indent="-342900" algn="ctr">
              <a:lnSpc>
                <a:spcPct val="90000"/>
              </a:lnSpc>
              <a:buFontTx/>
              <a:buNone/>
            </a:pPr>
            <a:r>
              <a:rPr lang="en-GB" dirty="0">
                <a:cs typeface="Times New Roman" pitchFamily="18" charset="0"/>
              </a:rPr>
              <a:t>	…acts which appear as disapproving of their wants</a:t>
            </a:r>
            <a:endParaRPr lang="de-DE" dirty="0">
              <a:cs typeface="Times New Roman" pitchFamily="18" charset="0"/>
            </a:endParaRPr>
          </a:p>
          <a:p>
            <a:pPr algn="ctr"/>
            <a:endParaRPr lang="ar-IQ" dirty="0"/>
          </a:p>
        </p:txBody>
      </p:sp>
    </p:spTree>
    <p:extLst>
      <p:ext uri="{BB962C8B-B14F-4D97-AF65-F5344CB8AC3E}">
        <p14:creationId xmlns:p14="http://schemas.microsoft.com/office/powerpoint/2010/main" xmlns="" val="2082397880"/>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620688"/>
            <a:ext cx="8183880" cy="3528392"/>
          </a:xfrm>
        </p:spPr>
        <p:txBody>
          <a:bodyPr/>
          <a:lstStyle/>
          <a:p>
            <a:pPr algn="ctr">
              <a:lnSpc>
                <a:spcPct val="150000"/>
              </a:lnSpc>
            </a:pPr>
            <a:r>
              <a:rPr lang="en-US" dirty="0" smtClean="0">
                <a:solidFill>
                  <a:schemeClr val="tx1"/>
                </a:solidFill>
              </a:rPr>
              <a:t>The way we recognize or understand what is meant even it isn’t actually said or written</a:t>
            </a:r>
            <a:endParaRPr lang="ar-IQ" dirty="0">
              <a:solidFill>
                <a:schemeClr val="tx1"/>
              </a:solidFill>
            </a:endParaRPr>
          </a:p>
        </p:txBody>
      </p:sp>
    </p:spTree>
    <p:extLst>
      <p:ext uri="{BB962C8B-B14F-4D97-AF65-F5344CB8AC3E}">
        <p14:creationId xmlns:p14="http://schemas.microsoft.com/office/powerpoint/2010/main" xmlns="" val="1839656821"/>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183880" cy="4392488"/>
          </a:xfrm>
        </p:spPr>
        <p:txBody>
          <a:bodyPr>
            <a:normAutofit fontScale="90000"/>
          </a:bodyPr>
          <a:lstStyle/>
          <a:p>
            <a:pPr>
              <a:lnSpc>
                <a:spcPct val="200000"/>
              </a:lnSpc>
            </a:pPr>
            <a:r>
              <a:rPr lang="en-US" dirty="0" smtClean="0">
                <a:solidFill>
                  <a:srgbClr val="FF0000"/>
                </a:solidFill>
              </a:rPr>
              <a:t>Nancy: </a:t>
            </a:r>
            <a:r>
              <a:rPr lang="en-US" dirty="0" smtClean="0">
                <a:solidFill>
                  <a:schemeClr val="tx1"/>
                </a:solidFill>
              </a:rPr>
              <a:t>John , it’s the telephone.</a:t>
            </a:r>
            <a:br>
              <a:rPr lang="en-US" dirty="0" smtClean="0">
                <a:solidFill>
                  <a:schemeClr val="tx1"/>
                </a:solidFill>
              </a:rPr>
            </a:br>
            <a:r>
              <a:rPr lang="en-US" dirty="0" smtClean="0">
                <a:solidFill>
                  <a:srgbClr val="FF0000"/>
                </a:solidFill>
              </a:rPr>
              <a:t>John : </a:t>
            </a:r>
            <a:r>
              <a:rPr lang="en-US" dirty="0" smtClean="0">
                <a:solidFill>
                  <a:schemeClr val="tx1"/>
                </a:solidFill>
              </a:rPr>
              <a:t>I’m in the bath .</a:t>
            </a:r>
            <a:br>
              <a:rPr lang="en-US" dirty="0" smtClean="0">
                <a:solidFill>
                  <a:schemeClr val="tx1"/>
                </a:solidFill>
              </a:rPr>
            </a:br>
            <a:r>
              <a:rPr lang="en-US" dirty="0" smtClean="0">
                <a:solidFill>
                  <a:srgbClr val="FF0000"/>
                </a:solidFill>
              </a:rPr>
              <a:t>Nancy : </a:t>
            </a:r>
            <a:r>
              <a:rPr lang="en-US" dirty="0" smtClean="0">
                <a:solidFill>
                  <a:schemeClr val="tx1"/>
                </a:solidFill>
              </a:rPr>
              <a:t>ok .</a:t>
            </a:r>
            <a:endParaRPr lang="ar-IQ" dirty="0">
              <a:solidFill>
                <a:schemeClr val="tx1"/>
              </a:solidFill>
            </a:endParaRPr>
          </a:p>
        </p:txBody>
      </p:sp>
    </p:spTree>
    <p:extLst>
      <p:ext uri="{BB962C8B-B14F-4D97-AF65-F5344CB8AC3E}">
        <p14:creationId xmlns:p14="http://schemas.microsoft.com/office/powerpoint/2010/main" xmlns="" val="4207716781"/>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1700808"/>
            <a:ext cx="6336704" cy="2880320"/>
          </a:xfrm>
        </p:spPr>
        <p:txBody>
          <a:bodyPr/>
          <a:lstStyle/>
          <a:p>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95536" y="332656"/>
            <a:ext cx="8352928" cy="5760640"/>
          </a:xfrm>
          <a:prstGeom prst="rect">
            <a:avLst/>
          </a:prstGeom>
        </p:spPr>
      </p:pic>
    </p:spTree>
    <p:extLst>
      <p:ext uri="{BB962C8B-B14F-4D97-AF65-F5344CB8AC3E}">
        <p14:creationId xmlns:p14="http://schemas.microsoft.com/office/powerpoint/2010/main" xmlns="" val="884787727"/>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1556792"/>
            <a:ext cx="8183880" cy="3240360"/>
          </a:xfrm>
        </p:spPr>
        <p:txBody>
          <a:bodyPr/>
          <a:lstStyle/>
          <a:p>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23528" y="260648"/>
            <a:ext cx="8496944" cy="6336704"/>
          </a:xfrm>
          <a:prstGeom prst="rect">
            <a:avLst/>
          </a:prstGeom>
        </p:spPr>
      </p:pic>
    </p:spTree>
    <p:extLst>
      <p:ext uri="{BB962C8B-B14F-4D97-AF65-F5344CB8AC3E}">
        <p14:creationId xmlns:p14="http://schemas.microsoft.com/office/powerpoint/2010/main" xmlns="" val="2599865377"/>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2132856"/>
            <a:ext cx="8183880" cy="2520280"/>
          </a:xfrm>
        </p:spPr>
        <p:txBody>
          <a:bodyPr/>
          <a:lstStyle/>
          <a:p>
            <a:endParaRPr lang="ar-IQ"/>
          </a:p>
        </p:txBody>
      </p:sp>
      <p:pic>
        <p:nvPicPr>
          <p:cNvPr id="4"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23528" y="188639"/>
            <a:ext cx="8640960" cy="6401997"/>
          </a:xfrm>
          <a:prstGeom prst="rect">
            <a:avLst/>
          </a:prstGeom>
        </p:spPr>
      </p:pic>
    </p:spTree>
    <p:extLst>
      <p:ext uri="{BB962C8B-B14F-4D97-AF65-F5344CB8AC3E}">
        <p14:creationId xmlns:p14="http://schemas.microsoft.com/office/powerpoint/2010/main" xmlns="" val="3537936370"/>
      </p:ext>
    </p:extLst>
  </p:cSld>
  <p:clrMapOvr>
    <a:masterClrMapping/>
  </p:clrMapOvr>
  <mc:AlternateContent xmlns:mc="http://schemas.openxmlformats.org/markup-compatibility/2006">
    <mc:Choice xmlns:p14="http://schemas.microsoft.com/office/powerpoint/2010/main" xmlns="" Requires="p14">
      <p:transition spd="slow" p14:dur="1750">
        <p14:doors dir="vert"/>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1423</TotalTime>
  <Words>444</Words>
  <Application>Microsoft Office PowerPoint</Application>
  <PresentationFormat>عرض على الشاشة (3:4)‏</PresentationFormat>
  <Paragraphs>48</Paragraphs>
  <Slides>45</Slides>
  <Notes>0</Notes>
  <HiddenSlides>0</HiddenSlides>
  <MMClips>0</MMClips>
  <ScaleCrop>false</ScaleCrop>
  <HeadingPairs>
    <vt:vector size="4" baseType="variant">
      <vt:variant>
        <vt:lpstr>سمة</vt:lpstr>
      </vt:variant>
      <vt:variant>
        <vt:i4>1</vt:i4>
      </vt:variant>
      <vt:variant>
        <vt:lpstr>عناوين الشرائح</vt:lpstr>
      </vt:variant>
      <vt:variant>
        <vt:i4>45</vt:i4>
      </vt:variant>
    </vt:vector>
  </HeadingPairs>
  <TitlesOfParts>
    <vt:vector size="46" baseType="lpstr">
      <vt:lpstr>Aspect</vt:lpstr>
      <vt:lpstr>Pragmatics</vt:lpstr>
      <vt:lpstr>Pragmatics may mean …   “ The study of the speaker’s meaning “ </vt:lpstr>
      <vt:lpstr>        "Pragmatics focuses on what is not explicitly stated and on how we interpret utterances in situational contexts. It is concerned not so much with the sense of what is said , that is, with what is communicated by the manner and style of an utterance." </vt:lpstr>
      <vt:lpstr>Invisible Meaning </vt:lpstr>
      <vt:lpstr>The way we recognize or understand what is meant even it isn’t actually said or written</vt:lpstr>
      <vt:lpstr>Nancy: John , it’s the telephone. John : I’m in the bath . Nancy : ok .</vt:lpstr>
      <vt:lpstr>الشريحة 7</vt:lpstr>
      <vt:lpstr>الشريحة 8</vt:lpstr>
      <vt:lpstr>الشريحة 9</vt:lpstr>
      <vt:lpstr>Context</vt:lpstr>
      <vt:lpstr>Linguistic context ( co-text):   The set of other words used in the same phrase or sentence. The surrounding co-text has strong effect on what we think the word probably means .</vt:lpstr>
      <vt:lpstr>        The word “ bank “  - The river bank was soapy and steep. - She has to go to the bank to                withdraw some cash.</vt:lpstr>
      <vt:lpstr>Physical context  The physical location influences our interpretation (the time and place in which we encounter linguistic expressions ).   </vt:lpstr>
      <vt:lpstr>الشريحة 14</vt:lpstr>
      <vt:lpstr>الشريحة 15</vt:lpstr>
      <vt:lpstr>Deixis</vt:lpstr>
      <vt:lpstr>refers to words and phrases that cannot be fully understood without additional contextual information. Words are deictic if their semantic meaning is fixed but their denotational meaning varies depending on time  and/or place.</vt:lpstr>
      <vt:lpstr>Some very common words in our language that can’t be interpreted if we don’t know the physical context of the speaker  </vt:lpstr>
      <vt:lpstr>Deixis expressions can be : 1. person deixis          she, him , them , those , ..     2. spatial deixis        here , there , near that , .. 3. temporal deixis      now , then , last week , ..</vt:lpstr>
      <vt:lpstr>Have a look at sentences :  Do it now . I enjoy living in this city.  Here is where we will place the statue. She was sitting over there. </vt:lpstr>
      <vt:lpstr>Reference </vt:lpstr>
      <vt:lpstr>An act by which a speaker uses language to enable a listener to identify something . We can use proper , common nouns or pronouns .such as the use of cat , man,…etc. </vt:lpstr>
      <vt:lpstr>الشريحة 23</vt:lpstr>
      <vt:lpstr>"The man was holding the cat while the woman poured water on it."    The word cat in the antecedent.   The word “it” is anaphoric reference. Anaphora means referring back. </vt:lpstr>
      <vt:lpstr>“I turned the corner and almost stepped on it. There was a large snake in the middle of the path.”   The word “it”, is more explained about the snake ( cataphoric ). </vt:lpstr>
      <vt:lpstr>Inference</vt:lpstr>
      <vt:lpstr>A successful act of reference depends more on the listener’s ability to recognize what we mean than on the listener’s knowledge of a word use. </vt:lpstr>
      <vt:lpstr>An inference is additional information used by the listener to create a connection between what is said and what must be meant .  </vt:lpstr>
      <vt:lpstr>Examples :                                      - Sally arrives at home at 4:30 and knows that her mother does not get off of work until 5. Sally also sees that the lights are off in their house. Sally can infer that her mother is not yet home.                                         </vt:lpstr>
      <vt:lpstr>-  A child tries a new fruit and makes a disgusted face. His mother can infer that he does not  like the taste of the fruit.   - When the phone rang and Liz picked it up, she was all smiles. It can be inferred that she was pleased to receive the phone call.</vt:lpstr>
      <vt:lpstr>Presupposition</vt:lpstr>
      <vt:lpstr>We design our linguistic messages on the basis of  assumptions about what our listeners already know . So, what a speaker assumes is true or known by a listener.   </vt:lpstr>
      <vt:lpstr>It is an implicit assumption about the world or background belief relating to an utterance whose truth is taken for granted </vt:lpstr>
      <vt:lpstr>  - Jane no longer writes fiction. Presupposition: Jane once wrote fiction. - Have you stopped eating meat? Presupposition: you had once eaten meat. - My car is a wreck. Presupposition: I have a car. </vt:lpstr>
      <vt:lpstr>Speech acts</vt:lpstr>
      <vt:lpstr>They are actions such as ‘ requesting , commanding , questioning or informing ‘.   So , language users perform actions by utterances.</vt:lpstr>
      <vt:lpstr>Language users usually use certain syntactic structure to do certain functions as:   Interrogative         Question Imperative            Command(request) Declarative            Statement   </vt:lpstr>
      <vt:lpstr>When the syntactic structure(content) is identical with the function , the speech act is direct ,as in: - What’s your name ? - Give me that book . - I have a pen . - Let me go . </vt:lpstr>
      <vt:lpstr>     When the syntactic structure is not identical (a question can be a request), the speech act is indirect, as in : - Can you pass the salt ? - Do you know the way to the garage? - You could be a little more quiet. - Why not stop here.  </vt:lpstr>
      <vt:lpstr>Indirect speech acts are used because they are more gentle and more polite in our society than direct speech acts.  Compare :                                        - Could you open that door for me ?  - Open that door .                            </vt:lpstr>
      <vt:lpstr>Politeness </vt:lpstr>
      <vt:lpstr>Politeness is best expressed as the practical application of good manners or etiquette. It has to do with ideas as being tactful , modest and nice .</vt:lpstr>
      <vt:lpstr> Face     Self-image</vt:lpstr>
      <vt:lpstr>الشريحة 44</vt:lpstr>
      <vt:lpstr>الشريحة 45</vt:lpstr>
    </vt:vector>
  </TitlesOfParts>
  <Company>Enjoy My Fine Releases.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Pragmatics</dc:title>
  <dc:creator>DR.Ahmed Saker 2o1O</dc:creator>
  <cp:lastModifiedBy>Lab</cp:lastModifiedBy>
  <cp:revision>70</cp:revision>
  <dcterms:created xsi:type="dcterms:W3CDTF">2013-10-31T06:54:55Z</dcterms:created>
  <dcterms:modified xsi:type="dcterms:W3CDTF">2015-10-11T07:22:00Z</dcterms:modified>
</cp:coreProperties>
</file>